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666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389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09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72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515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531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609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2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281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32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29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293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7E51-572F-4FDC-981A-5002E68FB0B1}" type="datetimeFigureOut">
              <a:rPr lang="es-AR" smtClean="0"/>
              <a:t>23/05/2019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05A6-9B42-4FFF-B6FB-D38C3E4D55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763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0" y="0"/>
            <a:ext cx="9913471" cy="6858000"/>
            <a:chOff x="0" y="0"/>
            <a:chExt cx="9913471" cy="6858000"/>
          </a:xfrm>
        </p:grpSpPr>
        <p:grpSp>
          <p:nvGrpSpPr>
            <p:cNvPr id="16" name="15 Grupo"/>
            <p:cNvGrpSpPr/>
            <p:nvPr/>
          </p:nvGrpSpPr>
          <p:grpSpPr>
            <a:xfrm>
              <a:off x="0" y="0"/>
              <a:ext cx="9913471" cy="6858000"/>
              <a:chOff x="0" y="0"/>
              <a:chExt cx="9150896" cy="6858000"/>
            </a:xfrm>
          </p:grpSpPr>
          <p:grpSp>
            <p:nvGrpSpPr>
              <p:cNvPr id="8" name="7 Grupo"/>
              <p:cNvGrpSpPr/>
              <p:nvPr/>
            </p:nvGrpSpPr>
            <p:grpSpPr>
              <a:xfrm>
                <a:off x="0" y="0"/>
                <a:ext cx="9150896" cy="6858000"/>
                <a:chOff x="0" y="0"/>
                <a:chExt cx="9150896" cy="6858000"/>
              </a:xfrm>
            </p:grpSpPr>
            <p:pic>
              <p:nvPicPr>
                <p:cNvPr id="4" name="3 Imagen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9144000" cy="1806222"/>
                </a:xfrm>
                <a:prstGeom prst="rect">
                  <a:avLst/>
                </a:prstGeom>
              </p:spPr>
            </p:pic>
            <p:pic>
              <p:nvPicPr>
                <p:cNvPr id="7" name="6 Imagen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4077072"/>
                  <a:ext cx="9144000" cy="1806222"/>
                </a:xfrm>
                <a:prstGeom prst="rect">
                  <a:avLst/>
                </a:prstGeom>
              </p:spPr>
            </p:pic>
            <p:pic>
              <p:nvPicPr>
                <p:cNvPr id="5" name="4 Imagen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777662"/>
                  <a:ext cx="9144000" cy="3110768"/>
                </a:xfrm>
                <a:prstGeom prst="rect">
                  <a:avLst/>
                </a:prstGeom>
              </p:spPr>
            </p:pic>
            <p:pic>
              <p:nvPicPr>
                <p:cNvPr id="6" name="5 Imagen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96" y="5466849"/>
                  <a:ext cx="9144000" cy="1391151"/>
                </a:xfrm>
                <a:prstGeom prst="rect">
                  <a:avLst/>
                </a:prstGeom>
              </p:spPr>
            </p:pic>
          </p:grpSp>
          <p:grpSp>
            <p:nvGrpSpPr>
              <p:cNvPr id="15" name="14 Grupo"/>
              <p:cNvGrpSpPr/>
              <p:nvPr/>
            </p:nvGrpSpPr>
            <p:grpSpPr>
              <a:xfrm>
                <a:off x="985980" y="188640"/>
                <a:ext cx="6095493" cy="873907"/>
                <a:chOff x="179512" y="504388"/>
                <a:chExt cx="6095493" cy="873907"/>
              </a:xfrm>
            </p:grpSpPr>
            <p:pic>
              <p:nvPicPr>
                <p:cNvPr id="12" name="11 Imagen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512" y="504388"/>
                  <a:ext cx="1165209" cy="873907"/>
                </a:xfrm>
                <a:prstGeom prst="rect">
                  <a:avLst/>
                </a:prstGeom>
              </p:spPr>
            </p:pic>
            <p:sp>
              <p:nvSpPr>
                <p:cNvPr id="13" name="12 CuadroTexto"/>
                <p:cNvSpPr txBox="1"/>
                <p:nvPr/>
              </p:nvSpPr>
              <p:spPr>
                <a:xfrm>
                  <a:off x="1331640" y="764704"/>
                  <a:ext cx="49433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AR" b="1" dirty="0" smtClean="0"/>
                    <a:t>“Instituto de Educación Superior” – “SAN BERNARDO”</a:t>
                  </a:r>
                  <a:endParaRPr lang="es-AR" b="1" dirty="0"/>
                </a:p>
              </p:txBody>
            </p:sp>
          </p:grpSp>
          <p:sp>
            <p:nvSpPr>
              <p:cNvPr id="14" name="13 CuadroTexto"/>
              <p:cNvSpPr txBox="1"/>
              <p:nvPr/>
            </p:nvSpPr>
            <p:spPr>
              <a:xfrm>
                <a:off x="5967188" y="44624"/>
                <a:ext cx="284427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900" b="1" dirty="0" smtClean="0"/>
                  <a:t>ARGENTINA        SITIO INFoD        CEDOC       AKANA       MAPA</a:t>
                </a:r>
                <a:endParaRPr lang="es-AR" sz="900" b="1" dirty="0"/>
              </a:p>
            </p:txBody>
          </p:sp>
        </p:grpSp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977" y="1755140"/>
              <a:ext cx="8937770" cy="3133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49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73227"/>
            <a:ext cx="7905750" cy="3159370"/>
          </a:xfrm>
        </p:spPr>
        <p:txBody>
          <a:bodyPr>
            <a:noAutofit/>
          </a:bodyPr>
          <a:lstStyle/>
          <a:p>
            <a:pPr algn="l"/>
            <a:r>
              <a:rPr lang="es-AR" dirty="0" smtClean="0"/>
              <a:t>En esta segunda jornada revisamos aspectos referidos a: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9328" y="3631842"/>
            <a:ext cx="8619744" cy="3226158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AR" sz="6000" dirty="0" smtClean="0"/>
              <a:t>Sujeto de aprendizaje.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AR" sz="6000" dirty="0" smtClean="0"/>
              <a:t>Situaciones o escenarios.</a:t>
            </a:r>
          </a:p>
        </p:txBody>
      </p:sp>
    </p:spTree>
    <p:extLst>
      <p:ext uri="{BB962C8B-B14F-4D97-AF65-F5344CB8AC3E}">
        <p14:creationId xmlns:p14="http://schemas.microsoft.com/office/powerpoint/2010/main" val="287586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4"/>
            <a:ext cx="7429500" cy="3024634"/>
          </a:xfrm>
        </p:spPr>
        <p:txBody>
          <a:bodyPr>
            <a:noAutofit/>
          </a:bodyPr>
          <a:lstStyle/>
          <a:p>
            <a:r>
              <a:rPr lang="es-AR" sz="6600" dirty="0" smtClean="0"/>
              <a:t>Como docentes debemos “pensar en el aula” como un</a:t>
            </a:r>
            <a:endParaRPr lang="es-A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0800000" flipV="1">
            <a:off x="1238250" y="4391696"/>
            <a:ext cx="7429500" cy="1700011"/>
          </a:xfrm>
        </p:spPr>
        <p:txBody>
          <a:bodyPr>
            <a:normAutofit fontScale="92500" lnSpcReduction="10000"/>
          </a:bodyPr>
          <a:lstStyle/>
          <a:p>
            <a:r>
              <a:rPr lang="es-AR" sz="66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“escenario de acción y reflexión”.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332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sz="4000" dirty="0" smtClean="0"/>
              <a:t>Educabilidad</a:t>
            </a:r>
            <a:r>
              <a:rPr lang="es-AR" dirty="0" smtClean="0"/>
              <a:t>:</a:t>
            </a:r>
            <a:r>
              <a:rPr lang="es-AR" sz="3200" dirty="0"/>
              <a:t> </a:t>
            </a:r>
            <a:r>
              <a:rPr lang="es-AR" sz="2800" dirty="0" smtClean="0"/>
              <a:t>Los criterios de educabilidad quedan plasmados en ese “alumno ideal” para el cual esta pensada cada escuela: un niño será educable en la medida en que, como “alumno real”, se asemeje a ese alumno ideal.</a:t>
            </a:r>
            <a:endParaRPr lang="es-A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La noción de educabilidad debe ser comprendida entonces como un concepto relacional, en tanto se define en la tensión entre los recursos que el niño porta y los que la escuela espera de ellos o exige. </a:t>
            </a:r>
          </a:p>
          <a:p>
            <a:r>
              <a:rPr lang="es-AR" sz="1000" dirty="0" smtClean="0"/>
              <a:t>(</a:t>
            </a:r>
            <a:r>
              <a:rPr lang="es-AR" sz="1000" dirty="0" err="1" smtClean="0"/>
              <a:t>Nestor</a:t>
            </a:r>
            <a:r>
              <a:rPr lang="es-AR" sz="1000" dirty="0" smtClean="0"/>
              <a:t> </a:t>
            </a:r>
            <a:r>
              <a:rPr lang="es-AR" sz="1000" dirty="0" err="1" smtClean="0"/>
              <a:t>Lopez</a:t>
            </a:r>
            <a:r>
              <a:rPr lang="es-AR" sz="1000" dirty="0" smtClean="0"/>
              <a:t>. Equidad y desigualdad social. Desafíos de la educación en el nuevo escenario Latinoamericano)</a:t>
            </a:r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383106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1826899"/>
          </a:xfrm>
        </p:spPr>
        <p:txBody>
          <a:bodyPr/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s-AR" dirty="0" smtClean="0"/>
              <a:t>Herramienta cultural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26389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772733"/>
            <a:ext cx="7429500" cy="3490175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Baquero: </a:t>
            </a:r>
            <a:r>
              <a:rPr lang="es-AR" sz="3200" dirty="0" smtClean="0"/>
              <a:t>“La explicación última del desarrollo o aprendizaje de los sujetos se atribuye al individuo-alumno y, en consecuencia, se opera sobre él (se diagnostica, deriva, reeduca, etc.) se juzga su educabilidad como capacidad individual de ser educado y no como una potencialidad de las situaciones educativas de promover desarrollo”.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4893973"/>
            <a:ext cx="7429500" cy="363827"/>
          </a:xfrm>
        </p:spPr>
        <p:txBody>
          <a:bodyPr>
            <a:normAutofit/>
          </a:bodyPr>
          <a:lstStyle/>
          <a:p>
            <a:r>
              <a:rPr lang="es-AR" sz="1000" dirty="0" smtClean="0"/>
              <a:t>(Karina Kaplan. La desigualdad escolar: formas de naturalización de los discursos y las prácticas)</a:t>
            </a:r>
            <a:endParaRPr lang="es-AR" sz="1000" dirty="0"/>
          </a:p>
        </p:txBody>
      </p:sp>
    </p:spTree>
    <p:extLst>
      <p:ext uri="{BB962C8B-B14F-4D97-AF65-F5344CB8AC3E}">
        <p14:creationId xmlns:p14="http://schemas.microsoft.com/office/powerpoint/2010/main" val="179977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233</Words>
  <Application>Microsoft Office PowerPoint</Application>
  <PresentationFormat>A4 (210 x 297 mm)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En esta segunda jornada revisamos aspectos referidos a:</vt:lpstr>
      <vt:lpstr>Como docentes debemos “pensar en el aula” como un</vt:lpstr>
      <vt:lpstr>Educabilidad: Los criterios de educabilidad quedan plasmados en ese “alumno ideal” para el cual esta pensada cada escuela: un niño será educable en la medida en que, como “alumno real”, se asemeje a ese alumno ideal.</vt:lpstr>
      <vt:lpstr>Herramienta cultural</vt:lpstr>
      <vt:lpstr>Baquero: “La explicación última del desarrollo o aprendizaje de los sujetos se atribuye al individuo-alumno y, en consecuencia, se opera sobre él (se diagnostica, deriva, reeduca, etc.) se juzga su educabilidad como capacidad individual de ser educado y no como una potencialidad de las situaciones educativas de promover desarrollo”.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esta segunda jornada revisamos aspectos referidos a:</dc:title>
  <dc:creator>alumno</dc:creator>
  <cp:lastModifiedBy>Pedro Benitez</cp:lastModifiedBy>
  <cp:revision>8</cp:revision>
  <dcterms:created xsi:type="dcterms:W3CDTF">2019-05-22T14:40:25Z</dcterms:created>
  <dcterms:modified xsi:type="dcterms:W3CDTF">2019-05-24T00:54:03Z</dcterms:modified>
</cp:coreProperties>
</file>