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8" r:id="rId3"/>
    <p:sldId id="259" r:id="rId4"/>
    <p:sldId id="260" r:id="rId5"/>
    <p:sldId id="265" r:id="rId6"/>
    <p:sldId id="261" r:id="rId7"/>
    <p:sldId id="266" r:id="rId8"/>
    <p:sldId id="262" r:id="rId9"/>
    <p:sldId id="263" r:id="rId10"/>
    <p:sldId id="264" r:id="rId11"/>
    <p:sldId id="267" r:id="rId1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532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36734-00BD-48DF-AD4A-D313D7E49407}" type="datetimeFigureOut">
              <a:rPr lang="es-AR" smtClean="0"/>
              <a:t>23/05/2019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7EDC3E-D0EE-437E-BD75-D9792AAB500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823721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96C18B-ADEF-4800-99E9-5431CEF05423}" type="datetimeFigureOut">
              <a:rPr lang="es-AR" smtClean="0"/>
              <a:t>23/05/2019</a:t>
            </a:fld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84B818-C5AB-4ABA-8EA2-C59DC3995E4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859922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96C18B-ADEF-4800-99E9-5431CEF05423}" type="datetimeFigureOut">
              <a:rPr lang="es-AR" smtClean="0"/>
              <a:t>23/05/2019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84B818-C5AB-4ABA-8EA2-C59DC3995E4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77723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pic>
        <p:nvPicPr>
          <p:cNvPr id="11" name="10 Imagen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17" y="303"/>
            <a:ext cx="9144000" cy="909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62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Pjt08KlUvY" TargetMode="External"/><Relationship Id="rId2" Type="http://schemas.openxmlformats.org/officeDocument/2006/relationships/hyperlink" Target="mailto:Chacocapacitaciondocente@gmail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15 Grupo"/>
          <p:cNvGrpSpPr/>
          <p:nvPr/>
        </p:nvGrpSpPr>
        <p:grpSpPr>
          <a:xfrm>
            <a:off x="0" y="0"/>
            <a:ext cx="9150896" cy="6858000"/>
            <a:chOff x="0" y="0"/>
            <a:chExt cx="9150896" cy="6858000"/>
          </a:xfrm>
        </p:grpSpPr>
        <p:grpSp>
          <p:nvGrpSpPr>
            <p:cNvPr id="8" name="7 Grupo"/>
            <p:cNvGrpSpPr/>
            <p:nvPr/>
          </p:nvGrpSpPr>
          <p:grpSpPr>
            <a:xfrm>
              <a:off x="0" y="0"/>
              <a:ext cx="9150896" cy="6858000"/>
              <a:chOff x="0" y="0"/>
              <a:chExt cx="9150896" cy="6858000"/>
            </a:xfrm>
          </p:grpSpPr>
          <p:pic>
            <p:nvPicPr>
              <p:cNvPr id="4" name="3 Imagen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9144000" cy="1806222"/>
              </a:xfrm>
              <a:prstGeom prst="rect">
                <a:avLst/>
              </a:prstGeom>
            </p:spPr>
          </p:pic>
          <p:pic>
            <p:nvPicPr>
              <p:cNvPr id="7" name="6 Imagen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4077072"/>
                <a:ext cx="9144000" cy="1806222"/>
              </a:xfrm>
              <a:prstGeom prst="rect">
                <a:avLst/>
              </a:prstGeom>
            </p:spPr>
          </p:pic>
          <p:pic>
            <p:nvPicPr>
              <p:cNvPr id="5" name="4 Imagen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1777662"/>
                <a:ext cx="9144000" cy="3110768"/>
              </a:xfrm>
              <a:prstGeom prst="rect">
                <a:avLst/>
              </a:prstGeom>
            </p:spPr>
          </p:pic>
          <p:pic>
            <p:nvPicPr>
              <p:cNvPr id="6" name="5 Imagen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896" y="5466849"/>
                <a:ext cx="9144000" cy="1391151"/>
              </a:xfrm>
              <a:prstGeom prst="rect">
                <a:avLst/>
              </a:prstGeom>
            </p:spPr>
          </p:pic>
        </p:grpSp>
        <p:grpSp>
          <p:nvGrpSpPr>
            <p:cNvPr id="15" name="14 Grupo"/>
            <p:cNvGrpSpPr/>
            <p:nvPr/>
          </p:nvGrpSpPr>
          <p:grpSpPr>
            <a:xfrm>
              <a:off x="985980" y="188640"/>
              <a:ext cx="6507440" cy="873907"/>
              <a:chOff x="179512" y="504388"/>
              <a:chExt cx="6507440" cy="873907"/>
            </a:xfrm>
          </p:grpSpPr>
          <p:pic>
            <p:nvPicPr>
              <p:cNvPr id="12" name="11 Imagen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9512" y="504388"/>
                <a:ext cx="1165209" cy="873907"/>
              </a:xfrm>
              <a:prstGeom prst="rect">
                <a:avLst/>
              </a:prstGeom>
            </p:spPr>
          </p:pic>
          <p:sp>
            <p:nvSpPr>
              <p:cNvPr id="13" name="12 CuadroTexto"/>
              <p:cNvSpPr txBox="1"/>
              <p:nvPr/>
            </p:nvSpPr>
            <p:spPr>
              <a:xfrm>
                <a:off x="1331640" y="764704"/>
                <a:ext cx="53553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AR" b="1" dirty="0" smtClean="0"/>
                  <a:t>“Instituto de Educación Superior” – “SAN BERNARDO”</a:t>
                </a:r>
                <a:endParaRPr lang="es-AR" b="1" dirty="0"/>
              </a:p>
            </p:txBody>
          </p:sp>
        </p:grpSp>
        <p:sp>
          <p:nvSpPr>
            <p:cNvPr id="14" name="13 CuadroTexto"/>
            <p:cNvSpPr txBox="1"/>
            <p:nvPr/>
          </p:nvSpPr>
          <p:spPr>
            <a:xfrm>
              <a:off x="5967188" y="44624"/>
              <a:ext cx="308129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900" b="1" dirty="0" smtClean="0"/>
                <a:t>ARGENTINA        SITIO INFoD        CEDOC       AKANA       MAPA</a:t>
              </a:r>
              <a:endParaRPr lang="es-AR" sz="9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94619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/>
          <a:lstStyle/>
          <a:p>
            <a:r>
              <a:rPr lang="es-AR" b="1" dirty="0" smtClean="0"/>
              <a:t>Didáctica del Nivel Superior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8965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AR" sz="2800" b="1" dirty="0"/>
              <a:t>ACTIVIDADES</a:t>
            </a:r>
            <a:r>
              <a:rPr lang="es-AR" sz="4200" dirty="0"/>
              <a:t/>
            </a:r>
            <a:br>
              <a:rPr lang="es-AR" sz="4200" dirty="0"/>
            </a:br>
            <a:r>
              <a:rPr lang="es-AR" b="1" dirty="0"/>
              <a:t>CUARTO MOMENTO: </a:t>
            </a:r>
            <a:endParaRPr lang="es-AR" dirty="0" smtClean="0"/>
          </a:p>
          <a:p>
            <a:pPr marL="0" indent="0" algn="just">
              <a:buNone/>
            </a:pPr>
            <a:r>
              <a:rPr lang="es-AR" sz="4200" dirty="0"/>
              <a:t/>
            </a:r>
            <a:br>
              <a:rPr lang="es-AR" sz="4200" dirty="0"/>
            </a:br>
            <a:r>
              <a:rPr lang="es-AR" sz="2800" dirty="0"/>
              <a:t>¿Cómo aparecen representados los contextos lingüísticos, mentales y situacionales en una clase? Ejemplifica.</a:t>
            </a:r>
            <a:endParaRPr lang="es-AR" sz="2800" dirty="0" smtClean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3" y="83226"/>
            <a:ext cx="908637" cy="681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271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/>
          <a:lstStyle/>
          <a:p>
            <a:r>
              <a:rPr lang="es-AR" b="1" dirty="0" smtClean="0"/>
              <a:t>Didáctica del Nivel Superior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896544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es-AR" sz="4200" b="1" dirty="0"/>
              <a:t>ACTIVIDADES</a:t>
            </a:r>
            <a:r>
              <a:rPr lang="es-AR" sz="4200"/>
              <a:t/>
            </a:r>
            <a:br>
              <a:rPr lang="es-AR" sz="4200"/>
            </a:br>
            <a:r>
              <a:rPr lang="es-AR" sz="4200" b="1" smtClean="0"/>
              <a:t>QUINTO </a:t>
            </a:r>
            <a:r>
              <a:rPr lang="es-AR" sz="4200" b="1" dirty="0"/>
              <a:t>MOMENTO: </a:t>
            </a:r>
            <a:endParaRPr lang="es-AR" sz="4200" dirty="0" smtClean="0"/>
          </a:p>
          <a:p>
            <a:pPr marL="0" indent="0" algn="just">
              <a:buNone/>
            </a:pPr>
            <a:r>
              <a:rPr lang="es-AR" sz="4200" dirty="0"/>
              <a:t/>
            </a:r>
            <a:br>
              <a:rPr lang="es-AR" sz="4200" dirty="0"/>
            </a:br>
            <a:r>
              <a:rPr lang="es-AR" sz="4200" dirty="0"/>
              <a:t>Actividad de cierre: </a:t>
            </a:r>
            <a:r>
              <a:rPr lang="es-AR" sz="4200" dirty="0" smtClean="0"/>
              <a:t>En un plenario: Socialicen </a:t>
            </a:r>
            <a:r>
              <a:rPr lang="es-AR" sz="4200" dirty="0"/>
              <a:t>lo trabajado </a:t>
            </a:r>
            <a:r>
              <a:rPr lang="es-AR" sz="4200" dirty="0" smtClean="0"/>
              <a:t>en </a:t>
            </a:r>
            <a:r>
              <a:rPr lang="es-AR" sz="4200" dirty="0"/>
              <a:t>cada grupo de profesorado. </a:t>
            </a:r>
            <a:endParaRPr lang="es-AR" sz="4200" dirty="0" smtClean="0"/>
          </a:p>
          <a:p>
            <a:pPr marL="0" indent="0" algn="just">
              <a:buNone/>
            </a:pPr>
            <a:r>
              <a:rPr lang="es-AR" sz="4200" dirty="0" smtClean="0"/>
              <a:t>El equipo coordinador </a:t>
            </a:r>
            <a:r>
              <a:rPr lang="es-AR" sz="4200" dirty="0"/>
              <a:t>de la jornada, deberá adjuntar las conclusiones </a:t>
            </a:r>
            <a:r>
              <a:rPr lang="es-AR" sz="4200" dirty="0" smtClean="0"/>
              <a:t>de lo </a:t>
            </a:r>
            <a:r>
              <a:rPr lang="es-AR" sz="4200" dirty="0"/>
              <a:t>trabajado en los diferentes grupos </a:t>
            </a:r>
            <a:r>
              <a:rPr lang="es-AR" sz="4200" dirty="0" smtClean="0"/>
              <a:t>y enviarlos </a:t>
            </a:r>
            <a:r>
              <a:rPr lang="es-AR" sz="4200" dirty="0"/>
              <a:t>a la Dirección de Capacitación al siguiente e-mail: </a:t>
            </a:r>
            <a:r>
              <a:rPr lang="es-AR" sz="4200" dirty="0" smtClean="0">
                <a:hlinkClick r:id="rId2"/>
              </a:rPr>
              <a:t>Chacocapacitaciondocente@gmail.com</a:t>
            </a:r>
            <a:endParaRPr lang="es-AR" sz="4200" dirty="0" smtClean="0"/>
          </a:p>
          <a:p>
            <a:pPr marL="0" indent="0" algn="just">
              <a:buNone/>
            </a:pPr>
            <a:r>
              <a:rPr lang="es-AR" sz="4200" dirty="0"/>
              <a:t/>
            </a:r>
            <a:br>
              <a:rPr lang="es-AR" sz="4200" dirty="0"/>
            </a:br>
            <a:r>
              <a:rPr lang="es-AR" sz="4200" b="1" dirty="0" smtClean="0"/>
              <a:t>BIBLIOGRAFÍA</a:t>
            </a:r>
            <a:r>
              <a:rPr lang="es-AR" sz="4200" dirty="0" smtClean="0"/>
              <a:t>:</a:t>
            </a:r>
            <a:r>
              <a:rPr lang="es-AR" sz="4200" dirty="0"/>
              <a:t/>
            </a:r>
            <a:br>
              <a:rPr lang="es-AR" sz="4200" dirty="0"/>
            </a:br>
            <a:r>
              <a:rPr lang="es-AR" sz="4200" dirty="0" err="1"/>
              <a:t>Lucarelli</a:t>
            </a:r>
            <a:r>
              <a:rPr lang="es-AR" sz="4200" dirty="0"/>
              <a:t>, E. (2001). La Didáctica de Nivel Superior. Buenos Aires: Oficina </a:t>
            </a:r>
            <a:r>
              <a:rPr lang="es-AR" sz="4200" dirty="0" smtClean="0"/>
              <a:t>de Publicaciones </a:t>
            </a:r>
            <a:r>
              <a:rPr lang="es-AR" sz="4200" dirty="0"/>
              <a:t>de la </a:t>
            </a:r>
            <a:r>
              <a:rPr lang="es-AR" sz="4200" dirty="0" smtClean="0"/>
              <a:t>Facultad de </a:t>
            </a:r>
            <a:r>
              <a:rPr lang="es-AR" sz="4200" dirty="0"/>
              <a:t>Filosofía y Letras (OPFYL- UBA</a:t>
            </a:r>
            <a:r>
              <a:rPr lang="es-AR" sz="4200" dirty="0" smtClean="0"/>
              <a:t>).</a:t>
            </a:r>
          </a:p>
          <a:p>
            <a:pPr marL="0" indent="0" algn="just">
              <a:buNone/>
            </a:pPr>
            <a:r>
              <a:rPr lang="es-AR" sz="4200" dirty="0"/>
              <a:t/>
            </a:r>
            <a:br>
              <a:rPr lang="es-AR" sz="4200" dirty="0"/>
            </a:br>
            <a:r>
              <a:rPr lang="es-AR" sz="4200" dirty="0"/>
              <a:t>Video sugerido: Entrevista a Jorge </a:t>
            </a:r>
            <a:r>
              <a:rPr lang="es-AR" sz="4200" dirty="0" err="1"/>
              <a:t>Steiman</a:t>
            </a:r>
            <a:r>
              <a:rPr lang="es-AR" sz="4200" dirty="0"/>
              <a:t>. Especialista en Didáctica superior</a:t>
            </a:r>
            <a:r>
              <a:rPr lang="es-AR" sz="4200" dirty="0" smtClean="0"/>
              <a:t>. Universidad Nacional de </a:t>
            </a:r>
            <a:r>
              <a:rPr lang="es-AR" sz="4200" dirty="0"/>
              <a:t>Lomas de Zamora</a:t>
            </a:r>
            <a:r>
              <a:rPr lang="es-AR" sz="4200" dirty="0" smtClean="0"/>
              <a:t>. Disponible en:</a:t>
            </a:r>
          </a:p>
          <a:p>
            <a:pPr marL="0" indent="0" algn="just">
              <a:buNone/>
            </a:pPr>
            <a:r>
              <a:rPr lang="es-AR" sz="4200" dirty="0" smtClean="0">
                <a:hlinkClick r:id="rId3"/>
              </a:rPr>
              <a:t>https</a:t>
            </a:r>
            <a:r>
              <a:rPr lang="es-AR" sz="4200" dirty="0">
                <a:hlinkClick r:id="rId3"/>
              </a:rPr>
              <a:t>://</a:t>
            </a:r>
            <a:r>
              <a:rPr lang="es-AR" sz="4200" dirty="0" smtClean="0">
                <a:hlinkClick r:id="rId3"/>
              </a:rPr>
              <a:t>www.youtube.com/watch?v=YPjt08KlUvY</a:t>
            </a:r>
            <a:endParaRPr lang="es-AR" sz="4200" dirty="0" smtClean="0"/>
          </a:p>
          <a:p>
            <a:pPr marL="0" indent="0" algn="just">
              <a:buNone/>
            </a:pPr>
            <a:endParaRPr lang="es-AR" dirty="0" smtClean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3" y="83226"/>
            <a:ext cx="908637" cy="681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6564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/>
          <a:lstStyle/>
          <a:p>
            <a:r>
              <a:rPr lang="es-AR" b="1" dirty="0" smtClean="0"/>
              <a:t>Didáctica del Nivel Superior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AR" b="1" dirty="0" smtClean="0"/>
              <a:t>Objetivo</a:t>
            </a:r>
          </a:p>
          <a:p>
            <a:pPr marL="0" indent="0" algn="just">
              <a:buNone/>
            </a:pPr>
            <a:endParaRPr lang="es-AR" b="1" dirty="0" smtClean="0"/>
          </a:p>
          <a:p>
            <a:pPr algn="just"/>
            <a:r>
              <a:rPr lang="es-AR" dirty="0" smtClean="0"/>
              <a:t>Pensar </a:t>
            </a:r>
            <a:r>
              <a:rPr lang="es-AR" dirty="0"/>
              <a:t>y repensar nuestro quehacer en </a:t>
            </a:r>
            <a:r>
              <a:rPr lang="es-AR" dirty="0" smtClean="0"/>
              <a:t>el aula</a:t>
            </a:r>
            <a:r>
              <a:rPr lang="es-AR" dirty="0"/>
              <a:t>, atendiendo a las particularidades </a:t>
            </a:r>
            <a:r>
              <a:rPr lang="es-AR" dirty="0" smtClean="0"/>
              <a:t>y necesidades </a:t>
            </a:r>
            <a:r>
              <a:rPr lang="es-AR" dirty="0"/>
              <a:t>que presentan </a:t>
            </a:r>
            <a:r>
              <a:rPr lang="es-AR" dirty="0" smtClean="0"/>
              <a:t>nuestros estudiantes actuales.</a:t>
            </a:r>
          </a:p>
          <a:p>
            <a:pPr marL="0" indent="0" algn="just">
              <a:buNone/>
            </a:pPr>
            <a:endParaRPr lang="es-AR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3" y="83226"/>
            <a:ext cx="908637" cy="681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116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/>
          <a:lstStyle/>
          <a:p>
            <a:r>
              <a:rPr lang="es-AR" b="1" dirty="0" smtClean="0"/>
              <a:t>Didáctica del Nivel Superior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AR" b="1" dirty="0" smtClean="0"/>
              <a:t>Preguntas Iniciales</a:t>
            </a:r>
          </a:p>
          <a:p>
            <a:pPr marL="514350" indent="-514350">
              <a:buFont typeface="+mj-lt"/>
              <a:buAutoNum type="arabicPeriod"/>
            </a:pPr>
            <a:r>
              <a:rPr lang="es-AR" dirty="0"/>
              <a:t>¿Qué es la didáctica del Nivel Superior? </a:t>
            </a:r>
            <a:endParaRPr lang="es-AR" dirty="0" smtClean="0"/>
          </a:p>
          <a:p>
            <a:pPr marL="514350" indent="-514350">
              <a:buFont typeface="+mj-lt"/>
              <a:buAutoNum type="arabicPeriod"/>
            </a:pPr>
            <a:r>
              <a:rPr lang="es-AR" dirty="0" smtClean="0"/>
              <a:t>¿</a:t>
            </a:r>
            <a:r>
              <a:rPr lang="es-AR" dirty="0"/>
              <a:t>Cuál es su objeto de acción y reflexión sistemática? </a:t>
            </a:r>
            <a:endParaRPr lang="es-AR" dirty="0" smtClean="0"/>
          </a:p>
          <a:p>
            <a:pPr marL="514350" indent="-514350">
              <a:buFont typeface="+mj-lt"/>
              <a:buAutoNum type="arabicPeriod"/>
            </a:pPr>
            <a:r>
              <a:rPr lang="es-AR" dirty="0" smtClean="0"/>
              <a:t>¿</a:t>
            </a:r>
            <a:r>
              <a:rPr lang="es-AR" dirty="0"/>
              <a:t>Cómo </a:t>
            </a:r>
            <a:r>
              <a:rPr lang="es-AR" dirty="0" smtClean="0"/>
              <a:t>se diferencia </a:t>
            </a:r>
            <a:r>
              <a:rPr lang="es-AR" dirty="0"/>
              <a:t>en su conformación disciplinar de otras didácticas específicas?</a:t>
            </a:r>
            <a:br>
              <a:rPr lang="es-AR" dirty="0"/>
            </a:br>
            <a:r>
              <a:rPr lang="es-AR" dirty="0"/>
              <a:t/>
            </a:r>
            <a:br>
              <a:rPr lang="es-AR" dirty="0"/>
            </a:br>
            <a:endParaRPr lang="es-AR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3" y="83226"/>
            <a:ext cx="908637" cy="681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820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/>
          <a:lstStyle/>
          <a:p>
            <a:r>
              <a:rPr lang="es-AR" b="1" dirty="0" smtClean="0"/>
              <a:t>Didáctica del Nivel Superior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27373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s-AR" dirty="0" smtClean="0"/>
              <a:t>La </a:t>
            </a:r>
            <a:r>
              <a:rPr lang="es-AR" dirty="0"/>
              <a:t>didáctica de nivel superior, es cuerpo </a:t>
            </a:r>
            <a:r>
              <a:rPr lang="es-AR" dirty="0" smtClean="0"/>
              <a:t>de conocimientos </a:t>
            </a:r>
            <a:r>
              <a:rPr lang="es-AR" dirty="0"/>
              <a:t>especializados, </a:t>
            </a:r>
            <a:r>
              <a:rPr lang="es-AR" dirty="0" smtClean="0"/>
              <a:t>cuyo </a:t>
            </a:r>
            <a:r>
              <a:rPr lang="es-AR" dirty="0"/>
              <a:t>objeto de estudio es </a:t>
            </a:r>
            <a:r>
              <a:rPr lang="es-AR" dirty="0" smtClean="0"/>
              <a:t>lo que </a:t>
            </a:r>
            <a:r>
              <a:rPr lang="es-AR" dirty="0"/>
              <a:t>sucede en el aula de las instituciones de Educación Superior. Estudia el proceso de enseñanza que</a:t>
            </a:r>
            <a:br>
              <a:rPr lang="es-AR" dirty="0"/>
            </a:br>
            <a:r>
              <a:rPr lang="es-AR" dirty="0"/>
              <a:t>un docente o un equipo docente organiza en relación con los aprendizajes de los estudiantes y </a:t>
            </a:r>
            <a:r>
              <a:rPr lang="es-AR" dirty="0" smtClean="0"/>
              <a:t>en función </a:t>
            </a:r>
            <a:r>
              <a:rPr lang="es-AR" dirty="0"/>
              <a:t>de un contenido científico, tecnológico, artístico, altamente especializado y orientado hacia </a:t>
            </a:r>
            <a:r>
              <a:rPr lang="es-AR" dirty="0" smtClean="0"/>
              <a:t>la formación docente</a:t>
            </a:r>
          </a:p>
          <a:p>
            <a:pPr marL="0" indent="0" algn="r">
              <a:buNone/>
            </a:pPr>
            <a:r>
              <a:rPr lang="es-AR" dirty="0" smtClean="0"/>
              <a:t>(</a:t>
            </a:r>
            <a:r>
              <a:rPr lang="es-AR" b="1" dirty="0" err="1"/>
              <a:t>Lucarelli</a:t>
            </a:r>
            <a:r>
              <a:rPr lang="es-AR" b="1" dirty="0" smtClean="0"/>
              <a:t>, 2001</a:t>
            </a:r>
            <a:r>
              <a:rPr lang="es-AR" dirty="0"/>
              <a:t>).</a:t>
            </a:r>
            <a:br>
              <a:rPr lang="es-AR" dirty="0"/>
            </a:br>
            <a:endParaRPr lang="es-AR" dirty="0" smtClean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3" y="83226"/>
            <a:ext cx="908637" cy="681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296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/>
          <a:lstStyle/>
          <a:p>
            <a:r>
              <a:rPr lang="es-AR" b="1" dirty="0" smtClean="0"/>
              <a:t>Didáctica del Nivel Superior</a:t>
            </a:r>
            <a:endParaRPr lang="es-AR" b="1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3" y="83226"/>
            <a:ext cx="908637" cy="681478"/>
          </a:xfrm>
          <a:prstGeom prst="rect">
            <a:avLst/>
          </a:prstGeom>
        </p:spPr>
      </p:pic>
      <p:sp>
        <p:nvSpPr>
          <p:cNvPr id="9" name="8 CuadroTexto"/>
          <p:cNvSpPr txBox="1"/>
          <p:nvPr/>
        </p:nvSpPr>
        <p:spPr>
          <a:xfrm>
            <a:off x="62963" y="1353542"/>
            <a:ext cx="89735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b="1" dirty="0"/>
              <a:t>Entrevista a Jorge </a:t>
            </a:r>
            <a:r>
              <a:rPr lang="es-AR" b="1" dirty="0" err="1"/>
              <a:t>Steiman</a:t>
            </a:r>
            <a:r>
              <a:rPr lang="es-AR" b="1" dirty="0"/>
              <a:t>. </a:t>
            </a:r>
            <a:r>
              <a:rPr lang="es-AR" b="1" dirty="0" smtClean="0"/>
              <a:t>Magister </a:t>
            </a:r>
            <a:r>
              <a:rPr lang="es-AR" b="1" dirty="0"/>
              <a:t>en </a:t>
            </a:r>
            <a:r>
              <a:rPr lang="es-AR" b="1" dirty="0" smtClean="0"/>
              <a:t>Didáctica. </a:t>
            </a:r>
            <a:r>
              <a:rPr lang="es-AR" b="1" dirty="0"/>
              <a:t>Universidad </a:t>
            </a:r>
            <a:r>
              <a:rPr lang="es-AR" b="1" dirty="0" smtClean="0"/>
              <a:t>Nacional de Lomas </a:t>
            </a:r>
            <a:r>
              <a:rPr lang="es-AR" b="1" dirty="0"/>
              <a:t>de Zamora</a:t>
            </a:r>
            <a:r>
              <a:rPr lang="es-AR" b="1" dirty="0" smtClean="0"/>
              <a:t>.</a:t>
            </a:r>
          </a:p>
          <a:p>
            <a:pPr algn="just"/>
            <a:r>
              <a:rPr lang="es-AR" b="1" dirty="0"/>
              <a:t/>
            </a:r>
            <a:br>
              <a:rPr lang="es-AR" b="1" dirty="0"/>
            </a:br>
            <a:endParaRPr lang="es-AR" b="1" dirty="0"/>
          </a:p>
        </p:txBody>
      </p:sp>
    </p:spTree>
    <p:extLst>
      <p:ext uri="{BB962C8B-B14F-4D97-AF65-F5344CB8AC3E}">
        <p14:creationId xmlns:p14="http://schemas.microsoft.com/office/powerpoint/2010/main" val="226197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/>
          <a:lstStyle/>
          <a:p>
            <a:r>
              <a:rPr lang="es-AR" b="1" dirty="0" smtClean="0"/>
              <a:t>Didáctica del Nivel Superior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68552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s-AR" b="1" dirty="0"/>
              <a:t>ACTIVIDADES</a:t>
            </a:r>
            <a:r>
              <a:rPr lang="es-AR" dirty="0"/>
              <a:t/>
            </a:r>
            <a:br>
              <a:rPr lang="es-AR" dirty="0"/>
            </a:br>
            <a:r>
              <a:rPr lang="es-AR" b="1" dirty="0"/>
              <a:t>PRIMER MOMENTO: (Actividad Grupal – Por Carrera)</a:t>
            </a:r>
            <a:endParaRPr lang="es-AR" b="1" dirty="0" smtClean="0"/>
          </a:p>
          <a:p>
            <a:pPr marL="0" indent="0" algn="just">
              <a:buNone/>
            </a:pPr>
            <a:r>
              <a:rPr lang="es-AR" dirty="0"/>
              <a:t/>
            </a:r>
            <a:br>
              <a:rPr lang="es-AR" dirty="0"/>
            </a:br>
            <a:r>
              <a:rPr lang="es-AR" dirty="0" smtClean="0"/>
              <a:t>1) En grupos por profesorado: Realicen </a:t>
            </a:r>
            <a:r>
              <a:rPr lang="es-AR" dirty="0"/>
              <a:t>la lectura del texto de la Dra. Ana Lía De </a:t>
            </a:r>
            <a:r>
              <a:rPr lang="es-AR" dirty="0" err="1"/>
              <a:t>Longhi</a:t>
            </a:r>
            <a:r>
              <a:rPr lang="es-AR" dirty="0" smtClean="0"/>
              <a:t>, luego respondan </a:t>
            </a:r>
            <a:r>
              <a:rPr lang="es-AR" dirty="0"/>
              <a:t>sobre </a:t>
            </a:r>
            <a:r>
              <a:rPr lang="es-AR" dirty="0" smtClean="0"/>
              <a:t>los siguientes interrogantes:</a:t>
            </a:r>
          </a:p>
          <a:p>
            <a:pPr marL="0" indent="0" algn="just">
              <a:buNone/>
            </a:pPr>
            <a:r>
              <a:rPr lang="es-AR" dirty="0"/>
              <a:t/>
            </a:r>
            <a:br>
              <a:rPr lang="es-AR" dirty="0"/>
            </a:br>
            <a:r>
              <a:rPr lang="es-AR" dirty="0" smtClean="0"/>
              <a:t>2) </a:t>
            </a:r>
            <a:r>
              <a:rPr lang="es-AR" dirty="0"/>
              <a:t>Piensen en un contenido en particular de la Unidad curricular a su cargo y luego respondan: Al planificar su enseñanza o evaluación ¿De qué manera el conocimiento Disciplinar (Geografía, física, etc.) se ve interpelado por el conocimiento Pedagógico-Didáctico</a:t>
            </a:r>
            <a:r>
              <a:rPr lang="es-AR" dirty="0" smtClean="0"/>
              <a:t>?</a:t>
            </a:r>
          </a:p>
          <a:p>
            <a:pPr marL="0" indent="0" algn="just">
              <a:buNone/>
            </a:pPr>
            <a:endParaRPr lang="es-AR" dirty="0" smtClean="0"/>
          </a:p>
          <a:p>
            <a:pPr marL="0" indent="0" algn="just">
              <a:buNone/>
            </a:pPr>
            <a:r>
              <a:rPr lang="es-AR" dirty="0" smtClean="0"/>
              <a:t>3) </a:t>
            </a:r>
            <a:r>
              <a:rPr lang="es-AR" dirty="0"/>
              <a:t>¿A qué refiere </a:t>
            </a:r>
            <a:r>
              <a:rPr lang="es-AR" b="1" dirty="0"/>
              <a:t>De </a:t>
            </a:r>
            <a:r>
              <a:rPr lang="es-AR" b="1" dirty="0" err="1"/>
              <a:t>Longhi</a:t>
            </a:r>
            <a:r>
              <a:rPr lang="es-AR" dirty="0"/>
              <a:t> con: “la enseñabilidad de un contenido va más allá del conocimiento de la propia disciplina? Ejemplifiquen</a:t>
            </a:r>
            <a:br>
              <a:rPr lang="es-AR" dirty="0"/>
            </a:br>
            <a:r>
              <a:rPr lang="es-AR" dirty="0"/>
              <a:t/>
            </a:r>
            <a:br>
              <a:rPr lang="es-AR" dirty="0"/>
            </a:br>
            <a:r>
              <a:rPr lang="es-AR" dirty="0" smtClean="0"/>
              <a:t>4) </a:t>
            </a:r>
            <a:r>
              <a:rPr lang="es-AR" dirty="0"/>
              <a:t>Consideran que el conocimiento disciplinar es el único “saber” necesario para encarar su enseñanza. SI/NO ¿Por qué?</a:t>
            </a:r>
            <a:endParaRPr lang="es-AR" dirty="0" smtClean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3" y="83226"/>
            <a:ext cx="908637" cy="681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609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/>
          <a:lstStyle/>
          <a:p>
            <a:r>
              <a:rPr lang="es-AR" b="1" dirty="0" smtClean="0"/>
              <a:t>Didáctica del Nivel Superior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68552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s-AR" b="1" dirty="0"/>
              <a:t>ACTIVIDADES</a:t>
            </a:r>
            <a:r>
              <a:rPr lang="es-AR" dirty="0"/>
              <a:t/>
            </a:r>
            <a:br>
              <a:rPr lang="es-AR" dirty="0"/>
            </a:br>
            <a:r>
              <a:rPr lang="es-AR" b="1" dirty="0"/>
              <a:t>PRIMER MOMENTO: (Actividad Grupal – Por Carrera)</a:t>
            </a:r>
            <a:endParaRPr lang="es-AR" b="1" dirty="0" smtClean="0"/>
          </a:p>
          <a:p>
            <a:pPr marL="0" indent="0" algn="just">
              <a:buNone/>
            </a:pPr>
            <a:r>
              <a:rPr lang="es-AR" dirty="0"/>
              <a:t/>
            </a:r>
            <a:br>
              <a:rPr lang="es-AR" dirty="0"/>
            </a:br>
            <a:r>
              <a:rPr lang="es-AR" dirty="0" smtClean="0"/>
              <a:t>5) </a:t>
            </a:r>
            <a:r>
              <a:rPr lang="es-AR" dirty="0"/>
              <a:t>¿Qué comentarios didácticos sobre la enseñabilidad de un contenido realiza con sus colegas del campo de la formación general, de las prácticas y/o del campo disciplinar?</a:t>
            </a:r>
            <a:endParaRPr lang="es-AR" dirty="0" smtClean="0"/>
          </a:p>
          <a:p>
            <a:pPr marL="0" indent="0" algn="just">
              <a:buNone/>
            </a:pPr>
            <a:r>
              <a:rPr lang="es-AR" dirty="0"/>
              <a:t/>
            </a:r>
            <a:br>
              <a:rPr lang="es-AR" dirty="0"/>
            </a:br>
            <a:r>
              <a:rPr lang="es-AR" dirty="0" smtClean="0"/>
              <a:t>6) </a:t>
            </a:r>
            <a:r>
              <a:rPr lang="es-AR" dirty="0"/>
              <a:t>Representen a la Ciencia o Actividad científica a través de un dibujo.</a:t>
            </a:r>
            <a:endParaRPr lang="es-AR" dirty="0" smtClean="0"/>
          </a:p>
          <a:p>
            <a:pPr marL="0" indent="0" algn="just">
              <a:buNone/>
            </a:pPr>
            <a:endParaRPr lang="es-AR" dirty="0" smtClean="0"/>
          </a:p>
          <a:p>
            <a:pPr marL="0" indent="0">
              <a:buNone/>
            </a:pPr>
            <a:r>
              <a:rPr lang="es-AR" dirty="0" smtClean="0"/>
              <a:t>7) </a:t>
            </a:r>
            <a:r>
              <a:rPr lang="es-AR" dirty="0"/>
              <a:t>¿Qué actividades propones a tus estudiantes, que orientan a la construcción e indagación científica</a:t>
            </a:r>
            <a:r>
              <a:rPr lang="es-AR" dirty="0" smtClean="0"/>
              <a:t>?</a:t>
            </a:r>
            <a:r>
              <a:rPr lang="es-AR" dirty="0"/>
              <a:t/>
            </a:r>
            <a:br>
              <a:rPr lang="es-AR" dirty="0"/>
            </a:br>
            <a:r>
              <a:rPr lang="es-AR" dirty="0"/>
              <a:t/>
            </a:r>
            <a:br>
              <a:rPr lang="es-AR" dirty="0"/>
            </a:br>
            <a:endParaRPr lang="es-AR" dirty="0" smtClean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3" y="83226"/>
            <a:ext cx="908637" cy="681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139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/>
          <a:lstStyle/>
          <a:p>
            <a:r>
              <a:rPr lang="es-AR" b="1" dirty="0" smtClean="0"/>
              <a:t>Didáctica del Nivel Superior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56793"/>
            <a:ext cx="8229600" cy="4896544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s-AR" b="1" dirty="0"/>
              <a:t>ACTIVIDADES</a:t>
            </a:r>
            <a:r>
              <a:rPr lang="es-AR" dirty="0"/>
              <a:t/>
            </a:r>
            <a:br>
              <a:rPr lang="es-AR" dirty="0"/>
            </a:br>
            <a:r>
              <a:rPr lang="es-AR" b="1" dirty="0"/>
              <a:t>SEGUNDO MOMENTO</a:t>
            </a:r>
            <a:r>
              <a:rPr lang="es-AR" dirty="0"/>
              <a:t>: </a:t>
            </a:r>
            <a:endParaRPr lang="es-AR" dirty="0" smtClean="0"/>
          </a:p>
          <a:p>
            <a:pPr marL="0" indent="0" algn="just">
              <a:buNone/>
            </a:pPr>
            <a:r>
              <a:rPr lang="es-AR" dirty="0"/>
              <a:t/>
            </a:r>
            <a:br>
              <a:rPr lang="es-AR" dirty="0"/>
            </a:br>
            <a:r>
              <a:rPr lang="es-AR" dirty="0"/>
              <a:t>En esta etapa, realizaremos la actividad de manera individual, tratando </a:t>
            </a:r>
            <a:r>
              <a:rPr lang="es-AR" dirty="0" smtClean="0"/>
              <a:t>de pensar </a:t>
            </a:r>
            <a:r>
              <a:rPr lang="es-AR" dirty="0"/>
              <a:t>a partir de </a:t>
            </a:r>
            <a:r>
              <a:rPr lang="es-AR" dirty="0" smtClean="0"/>
              <a:t>las siguientes </a:t>
            </a:r>
            <a:r>
              <a:rPr lang="es-AR" dirty="0"/>
              <a:t>consignas</a:t>
            </a:r>
            <a:r>
              <a:rPr lang="es-AR" dirty="0" smtClean="0"/>
              <a:t>:</a:t>
            </a:r>
          </a:p>
          <a:p>
            <a:pPr marL="0" indent="0" algn="just">
              <a:buNone/>
            </a:pPr>
            <a:r>
              <a:rPr lang="es-AR" dirty="0"/>
              <a:t/>
            </a:r>
            <a:br>
              <a:rPr lang="es-AR" dirty="0"/>
            </a:br>
            <a:r>
              <a:rPr lang="es-AR" dirty="0"/>
              <a:t>1</a:t>
            </a:r>
            <a:r>
              <a:rPr lang="es-AR" dirty="0" smtClean="0"/>
              <a:t>) </a:t>
            </a:r>
            <a:r>
              <a:rPr lang="es-AR" dirty="0"/>
              <a:t>¿Cómo integras el conocimiento disciplinar con el pedagógico-didáctico? Cita Ejemplos</a:t>
            </a:r>
            <a:endParaRPr lang="es-AR" dirty="0" smtClean="0"/>
          </a:p>
          <a:p>
            <a:pPr marL="0" indent="0" algn="just">
              <a:buNone/>
            </a:pPr>
            <a:r>
              <a:rPr lang="es-AR" dirty="0"/>
              <a:t/>
            </a:r>
            <a:br>
              <a:rPr lang="es-AR" dirty="0"/>
            </a:br>
            <a:r>
              <a:rPr lang="es-AR" dirty="0"/>
              <a:t>2</a:t>
            </a:r>
            <a:r>
              <a:rPr lang="es-AR" dirty="0" smtClean="0"/>
              <a:t>) </a:t>
            </a:r>
            <a:r>
              <a:rPr lang="es-AR" dirty="0"/>
              <a:t>¿Consideras que el saber “mucho” una disciplina, es suficiente para que el alumno construya conocimientos? Fundamenta</a:t>
            </a:r>
            <a:endParaRPr lang="es-AR" dirty="0" smtClean="0"/>
          </a:p>
          <a:p>
            <a:pPr marL="0" indent="0" algn="just">
              <a:buNone/>
            </a:pPr>
            <a:endParaRPr lang="es-AR" dirty="0" smtClean="0"/>
          </a:p>
          <a:p>
            <a:pPr marL="0" indent="0" algn="just">
              <a:buNone/>
            </a:pPr>
            <a:r>
              <a:rPr lang="es-AR" dirty="0" smtClean="0"/>
              <a:t/>
            </a:r>
            <a:br>
              <a:rPr lang="es-AR" dirty="0" smtClean="0"/>
            </a:br>
            <a:r>
              <a:rPr lang="es-AR" b="1" dirty="0" smtClean="0"/>
              <a:t>ANOTA TUS CONCLUSIONES Y SOCALÍZALAS CON EL GRUPO DE PARES</a:t>
            </a:r>
            <a:endParaRPr lang="es-AR" dirty="0" smtClean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3" y="83226"/>
            <a:ext cx="908637" cy="681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548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/>
          <a:lstStyle/>
          <a:p>
            <a:r>
              <a:rPr lang="es-AR" b="1" dirty="0" smtClean="0"/>
              <a:t>Didáctica del Nivel Superior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56793"/>
            <a:ext cx="8229600" cy="4896544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s-AR" b="1" dirty="0"/>
              <a:t>ACTIVIDADES</a:t>
            </a:r>
            <a:r>
              <a:rPr lang="es-AR" dirty="0"/>
              <a:t/>
            </a:r>
            <a:br>
              <a:rPr lang="es-AR" dirty="0"/>
            </a:br>
            <a:r>
              <a:rPr lang="es-AR" b="1" dirty="0"/>
              <a:t>TERCER MOMENTO</a:t>
            </a:r>
            <a:r>
              <a:rPr lang="es-AR" dirty="0"/>
              <a:t>: </a:t>
            </a:r>
            <a:r>
              <a:rPr lang="es-AR" b="1" dirty="0"/>
              <a:t>(Actividad </a:t>
            </a:r>
            <a:r>
              <a:rPr lang="es-AR" b="1" dirty="0" smtClean="0"/>
              <a:t>Grupal)</a:t>
            </a:r>
            <a:endParaRPr lang="es-AR" dirty="0" smtClean="0"/>
          </a:p>
          <a:p>
            <a:pPr marL="0" indent="0" algn="just">
              <a:buNone/>
            </a:pPr>
            <a:r>
              <a:rPr lang="es-AR" dirty="0"/>
              <a:t/>
            </a:r>
            <a:br>
              <a:rPr lang="es-AR" dirty="0"/>
            </a:br>
            <a:r>
              <a:rPr lang="es-AR" dirty="0" smtClean="0"/>
              <a:t>Tomando como referencia los </a:t>
            </a:r>
            <a:r>
              <a:rPr lang="es-AR" dirty="0"/>
              <a:t>dos primeros </a:t>
            </a:r>
            <a:r>
              <a:rPr lang="es-AR" dirty="0" smtClean="0"/>
              <a:t>momentos y en forma grupal: reflexionen </a:t>
            </a:r>
            <a:r>
              <a:rPr lang="es-AR" dirty="0"/>
              <a:t>sobre lo siguiente</a:t>
            </a:r>
            <a:r>
              <a:rPr lang="es-AR" dirty="0" smtClean="0"/>
              <a:t>:</a:t>
            </a:r>
          </a:p>
          <a:p>
            <a:pPr marL="0" indent="0" algn="just">
              <a:buNone/>
            </a:pPr>
            <a:r>
              <a:rPr lang="es-AR" dirty="0"/>
              <a:t/>
            </a:r>
            <a:br>
              <a:rPr lang="es-AR" dirty="0"/>
            </a:br>
            <a:r>
              <a:rPr lang="es-AR" dirty="0"/>
              <a:t>1</a:t>
            </a:r>
            <a:r>
              <a:rPr lang="es-AR" dirty="0" smtClean="0"/>
              <a:t>) </a:t>
            </a:r>
            <a:r>
              <a:rPr lang="es-AR" dirty="0"/>
              <a:t>¿Consideras que las concepciones sobre la profesión (ser docentes), la enseñanza, el aprendizaje y el objeto que enseñas; adquiridas en el sistema formador, y que han sido modificadas, ampliadas durante de la formación, siguen estando presentes? SI/NO ¿Por qué?</a:t>
            </a:r>
            <a:endParaRPr lang="es-AR" dirty="0" smtClean="0"/>
          </a:p>
          <a:p>
            <a:pPr marL="0" indent="0" algn="just">
              <a:buNone/>
            </a:pPr>
            <a:r>
              <a:rPr lang="es-AR" dirty="0"/>
              <a:t/>
            </a:r>
            <a:br>
              <a:rPr lang="es-AR" dirty="0"/>
            </a:br>
            <a:r>
              <a:rPr lang="es-AR" dirty="0"/>
              <a:t>2</a:t>
            </a:r>
            <a:r>
              <a:rPr lang="es-AR" dirty="0" smtClean="0"/>
              <a:t>) </a:t>
            </a:r>
            <a:r>
              <a:rPr lang="es-AR" dirty="0"/>
              <a:t>¿Qué criterios para la reflexión desde la teoría y la práctica proponen a sus Estudiantes?</a:t>
            </a:r>
            <a:endParaRPr lang="es-AR" dirty="0" smtClean="0"/>
          </a:p>
          <a:p>
            <a:pPr marL="0" indent="0" algn="just">
              <a:buNone/>
            </a:pPr>
            <a:r>
              <a:rPr lang="es-AR" dirty="0"/>
              <a:t/>
            </a:r>
            <a:br>
              <a:rPr lang="es-AR" dirty="0"/>
            </a:br>
            <a:r>
              <a:rPr lang="es-AR" b="1" dirty="0" smtClean="0"/>
              <a:t>ANOTEN </a:t>
            </a:r>
            <a:r>
              <a:rPr lang="es-AR" b="1" dirty="0"/>
              <a:t>AQUELLOS PROBLEMAS Y CRITERIOS QUE APARECEN CON </a:t>
            </a:r>
            <a:r>
              <a:rPr lang="es-AR" b="1" dirty="0" smtClean="0"/>
              <a:t>MAYOR FRECUENCIA.</a:t>
            </a:r>
          </a:p>
          <a:p>
            <a:pPr marL="0" indent="0" algn="just">
              <a:buNone/>
            </a:pPr>
            <a:endParaRPr lang="es-AR" dirty="0" smtClean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3" y="83226"/>
            <a:ext cx="908637" cy="681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946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826</TotalTime>
  <Words>172</Words>
  <Application>Microsoft Office PowerPoint</Application>
  <PresentationFormat>Presentación en pantalla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Presentación de PowerPoint</vt:lpstr>
      <vt:lpstr>Didáctica del Nivel Superior</vt:lpstr>
      <vt:lpstr>Didáctica del Nivel Superior</vt:lpstr>
      <vt:lpstr>Didáctica del Nivel Superior</vt:lpstr>
      <vt:lpstr>Didáctica del Nivel Superior</vt:lpstr>
      <vt:lpstr>Didáctica del Nivel Superior</vt:lpstr>
      <vt:lpstr>Didáctica del Nivel Superior</vt:lpstr>
      <vt:lpstr>Didáctica del Nivel Superior</vt:lpstr>
      <vt:lpstr>Didáctica del Nivel Superior</vt:lpstr>
      <vt:lpstr>Didáctica del Nivel Superior</vt:lpstr>
      <vt:lpstr>Didáctica del Nivel Superior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Pedro Benitez</dc:creator>
  <cp:lastModifiedBy>Pedro Benitez</cp:lastModifiedBy>
  <cp:revision>20</cp:revision>
  <dcterms:created xsi:type="dcterms:W3CDTF">2019-05-03T12:48:17Z</dcterms:created>
  <dcterms:modified xsi:type="dcterms:W3CDTF">2019-05-23T13:48:33Z</dcterms:modified>
</cp:coreProperties>
</file>