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8" r:id="rId5"/>
    <p:sldId id="269" r:id="rId6"/>
    <p:sldId id="270" r:id="rId7"/>
    <p:sldId id="271" r:id="rId8"/>
    <p:sldId id="272" r:id="rId9"/>
    <p:sldId id="273" r:id="rId10"/>
    <p:sldId id="274" r:id="rId11"/>
    <p:sldId id="259" r:id="rId12"/>
    <p:sldId id="275" r:id="rId13"/>
    <p:sldId id="276" r:id="rId14"/>
    <p:sldId id="279" r:id="rId15"/>
    <p:sldId id="278" r:id="rId16"/>
    <p:sldId id="280" r:id="rId17"/>
    <p:sldId id="281" r:id="rId18"/>
    <p:sldId id="282" r:id="rId19"/>
    <p:sldId id="283" r:id="rId20"/>
    <p:sldId id="284" r:id="rId21"/>
    <p:sldId id="285" r:id="rId22"/>
    <p:sldId id="2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50"/>
    <a:srgbClr val="007033"/>
    <a:srgbClr val="FFCC66"/>
    <a:srgbClr val="990099"/>
    <a:srgbClr val="CC0099"/>
    <a:srgbClr val="FE9202"/>
    <a:srgbClr val="6C1A00"/>
    <a:srgbClr val="00AACC"/>
    <a:srgbClr val="5EEC3C"/>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C9A0B-AF28-46A7-B2C6-B7FE4C365706}"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F9645-FC00-4460-9794-63CC7B46D370}" type="slidenum">
              <a:rPr lang="en-US" smtClean="0"/>
              <a:t>‹Nº›</a:t>
            </a:fld>
            <a:endParaRPr lang="en-US"/>
          </a:p>
        </p:txBody>
      </p:sp>
    </p:spTree>
    <p:extLst>
      <p:ext uri="{BB962C8B-B14F-4D97-AF65-F5344CB8AC3E}">
        <p14:creationId xmlns:p14="http://schemas.microsoft.com/office/powerpoint/2010/main" val="31708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2113635"/>
            <a:ext cx="7635250" cy="137434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07080" y="3640685"/>
            <a:ext cx="7940481" cy="610820"/>
          </a:xfrm>
        </p:spPr>
        <p:txBody>
          <a:bodyPr>
            <a:normAutofit/>
          </a:bodyPr>
          <a:lstStyle>
            <a:lvl1pPr marL="0" indent="0" algn="l">
              <a:buNone/>
              <a:defRPr sz="2800" b="0" i="0">
                <a:solidFill>
                  <a:srgbClr val="FF01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pic>
        <p:nvPicPr>
          <p:cNvPr id="7" name="Picture 6" descr="E:\websites\free-power-point-templates\2012\logos.png">
            <a:extLst>
              <a:ext uri="{FF2B5EF4-FFF2-40B4-BE49-F238E27FC236}">
                <a16:creationId xmlns="" xmlns:a16="http://schemas.microsoft.com/office/drawing/2014/main" id="{E056B0DD-0AEF-4055-A369-C1C2A18BBD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16230"/>
          </a:xfrm>
        </p:spPr>
        <p:txBody>
          <a:bodyPr>
            <a:normAutofit/>
          </a:bodyPr>
          <a:lstStyle>
            <a:lvl1pPr algn="l">
              <a:defRPr sz="3600" baseline="0">
                <a:solidFill>
                  <a:srgbClr val="FF01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566315" cy="572644"/>
          </a:xfrm>
        </p:spPr>
        <p:txBody>
          <a:bodyPr>
            <a:normAutofit/>
          </a:bodyPr>
          <a:lstStyle>
            <a:lvl1pPr algn="l">
              <a:defRPr sz="3600">
                <a:solidFill>
                  <a:srgbClr val="FF01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7940659" cy="763525"/>
          </a:xfrm>
        </p:spPr>
        <p:txBody>
          <a:bodyPr>
            <a:normAutofit/>
          </a:bodyPr>
          <a:lstStyle>
            <a:lvl1pPr algn="l">
              <a:defRPr sz="3600" baseline="0">
                <a:solidFill>
                  <a:srgbClr val="FF01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1109"/>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1109"/>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‹Nº›</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‹Nº›</a:t>
            </a:fld>
            <a:endParaRPr lang="en-US"/>
          </a:p>
        </p:txBody>
      </p:sp>
      <p:sp>
        <p:nvSpPr>
          <p:cNvPr id="7" name="TextBox 6">
            <a:extLst>
              <a:ext uri="{FF2B5EF4-FFF2-40B4-BE49-F238E27FC236}">
                <a16:creationId xmlns="" xmlns:a16="http://schemas.microsoft.com/office/drawing/2014/main" id="{E7C0AED8-5FAC-4F75-8DA1-DC85D3FA2453}"/>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571999" y="238314"/>
            <a:ext cx="2901395" cy="934637"/>
          </a:xfrm>
          <a:prstGeom prst="rect">
            <a:avLst/>
          </a:prstGeom>
          <a:solidFill>
            <a:schemeClr val="bg1">
              <a:lumMod val="95000"/>
            </a:schemeClr>
          </a:solidFill>
          <a:ln w="38100">
            <a:solidFill>
              <a:schemeClr val="tx1"/>
            </a:solidFill>
          </a:ln>
        </p:spPr>
        <p:txBody>
          <a:bodyPr wrap="square" rtlCol="0">
            <a:spAutoFit/>
          </a:bodyPr>
          <a:lstStyle/>
          <a:p>
            <a:endParaRPr lang="es-AR" dirty="0"/>
          </a:p>
        </p:txBody>
      </p:sp>
      <p:pic>
        <p:nvPicPr>
          <p:cNvPr id="11" name="Picture 5" descr="http://chacocapacitaciondocente.com.ar/wp-content/uploads/2019/04/logo_color_al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54683"/>
            <a:ext cx="2901395" cy="9346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804" y="238315"/>
            <a:ext cx="1068935" cy="88832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448965" y="1350110"/>
            <a:ext cx="8246070" cy="3664920"/>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Bef>
                <a:spcPts val="600"/>
              </a:spcBef>
              <a:spcAft>
                <a:spcPts val="600"/>
              </a:spcAft>
            </a:pPr>
            <a:r>
              <a:rPr lang="es-AR" sz="3600" b="1" i="1" dirty="0" smtClean="0">
                <a:solidFill>
                  <a:schemeClr val="tx1"/>
                </a:solidFill>
                <a:effectLst>
                  <a:outerShdw blurRad="38100" dist="38100" dir="2700000" algn="tl">
                    <a:srgbClr val="000000">
                      <a:alpha val="43137"/>
                    </a:srgbClr>
                  </a:outerShdw>
                </a:effectLst>
              </a:rPr>
              <a:t>Actualización Superior en Gestión Educativa</a:t>
            </a:r>
          </a:p>
          <a:p>
            <a:pPr algn="ctr">
              <a:lnSpc>
                <a:spcPts val="3000"/>
              </a:lnSpc>
              <a:spcBef>
                <a:spcPts val="600"/>
              </a:spcBef>
              <a:spcAft>
                <a:spcPts val="600"/>
              </a:spcAft>
            </a:pPr>
            <a:r>
              <a:rPr lang="es-AR" sz="2800" i="1" u="sng" dirty="0" smtClean="0">
                <a:solidFill>
                  <a:schemeClr val="tx1"/>
                </a:solidFill>
                <a:effectLst>
                  <a:outerShdw blurRad="38100" dist="38100" dir="2700000" algn="tl">
                    <a:srgbClr val="000000">
                      <a:alpha val="43137"/>
                    </a:srgbClr>
                  </a:outerShdw>
                </a:effectLst>
              </a:rPr>
              <a:t>Módulo I:</a:t>
            </a:r>
          </a:p>
          <a:p>
            <a:pPr algn="ctr">
              <a:lnSpc>
                <a:spcPts val="3000"/>
              </a:lnSpc>
              <a:spcBef>
                <a:spcPts val="600"/>
              </a:spcBef>
              <a:spcAft>
                <a:spcPts val="600"/>
              </a:spcAft>
            </a:pPr>
            <a:r>
              <a:rPr lang="es-AR" sz="2400" b="1" dirty="0" smtClean="0">
                <a:solidFill>
                  <a:schemeClr val="tx1"/>
                </a:solidFill>
                <a:effectLst>
                  <a:outerShdw blurRad="38100" dist="38100" dir="2700000" algn="tl">
                    <a:srgbClr val="000000">
                      <a:alpha val="43137"/>
                    </a:srgbClr>
                  </a:outerShdw>
                </a:effectLst>
              </a:rPr>
              <a:t>- Desarrollo de la organización escolar</a:t>
            </a:r>
          </a:p>
          <a:p>
            <a:pPr algn="ctr">
              <a:lnSpc>
                <a:spcPts val="3000"/>
              </a:lnSpc>
              <a:spcBef>
                <a:spcPts val="600"/>
              </a:spcBef>
              <a:spcAft>
                <a:spcPts val="600"/>
              </a:spcAft>
            </a:pPr>
            <a:r>
              <a:rPr lang="es-AR" sz="2000" i="1" u="sng" dirty="0" smtClean="0">
                <a:solidFill>
                  <a:schemeClr val="tx1"/>
                </a:solidFill>
                <a:effectLst>
                  <a:outerShdw blurRad="38100" dist="38100" dir="2700000" algn="tl">
                    <a:srgbClr val="000000">
                      <a:alpha val="43137"/>
                    </a:srgbClr>
                  </a:outerShdw>
                </a:effectLst>
              </a:rPr>
              <a:t>Encuentro 1:</a:t>
            </a:r>
            <a:endParaRPr lang="es-AR" sz="2000" i="1" dirty="0" smtClean="0">
              <a:solidFill>
                <a:schemeClr val="tx1"/>
              </a:solidFill>
              <a:effectLst>
                <a:outerShdw blurRad="38100" dist="38100" dir="2700000" algn="tl">
                  <a:srgbClr val="000000">
                    <a:alpha val="43137"/>
                  </a:srgbClr>
                </a:outerShdw>
              </a:effectLst>
            </a:endParaRPr>
          </a:p>
          <a:p>
            <a:pPr marL="457200" indent="-457200" algn="ctr">
              <a:lnSpc>
                <a:spcPts val="3000"/>
              </a:lnSpc>
              <a:spcBef>
                <a:spcPts val="600"/>
              </a:spcBef>
              <a:spcAft>
                <a:spcPts val="600"/>
              </a:spcAft>
              <a:buFont typeface="Arial" charset="0"/>
              <a:buChar char="•"/>
            </a:pPr>
            <a:r>
              <a:rPr lang="es-AR" b="1" dirty="0" smtClean="0">
                <a:solidFill>
                  <a:schemeClr val="tx1"/>
                </a:solidFill>
                <a:effectLst>
                  <a:outerShdw blurRad="38100" dist="38100" dir="2700000" algn="tl">
                    <a:srgbClr val="000000">
                      <a:alpha val="43137"/>
                    </a:srgbClr>
                  </a:outerShdw>
                </a:effectLst>
              </a:rPr>
              <a:t>La escuela como organización. Tipos de organización. Dimensiones.</a:t>
            </a:r>
          </a:p>
          <a:p>
            <a:pPr marL="457200" indent="-457200" algn="ctr">
              <a:lnSpc>
                <a:spcPts val="3000"/>
              </a:lnSpc>
              <a:spcBef>
                <a:spcPts val="600"/>
              </a:spcBef>
              <a:spcAft>
                <a:spcPts val="600"/>
              </a:spcAft>
              <a:buFont typeface="Arial" charset="0"/>
              <a:buChar char="•"/>
            </a:pPr>
            <a:r>
              <a:rPr lang="es-AR" b="1" dirty="0" smtClean="0">
                <a:solidFill>
                  <a:schemeClr val="tx1"/>
                </a:solidFill>
                <a:effectLst>
                  <a:outerShdw blurRad="38100" dist="38100" dir="2700000" algn="tl">
                    <a:srgbClr val="000000">
                      <a:alpha val="43137"/>
                    </a:srgbClr>
                  </a:outerShdw>
                </a:effectLst>
              </a:rPr>
              <a:t>El PEC  como sustento de la organización.</a:t>
            </a:r>
            <a:endParaRPr lang="es-AR" b="1" dirty="0">
              <a:solidFill>
                <a:schemeClr val="tx1"/>
              </a:solidFill>
              <a:effectLst>
                <a:outerShdw blurRad="38100" dist="38100" dir="2700000" algn="tl">
                  <a:srgbClr val="000000">
                    <a:alpha val="43137"/>
                  </a:srgbClr>
                </a:outerShdw>
              </a:effectLst>
            </a:endParaRPr>
          </a:p>
        </p:txBody>
      </p:sp>
      <p:sp>
        <p:nvSpPr>
          <p:cNvPr id="15" name="14 CuadroTexto"/>
          <p:cNvSpPr txBox="1"/>
          <p:nvPr/>
        </p:nvSpPr>
        <p:spPr>
          <a:xfrm>
            <a:off x="296260" y="320911"/>
            <a:ext cx="3970330" cy="769441"/>
          </a:xfrm>
          <a:prstGeom prst="rect">
            <a:avLst/>
          </a:prstGeom>
          <a:solidFill>
            <a:schemeClr val="bg1">
              <a:lumMod val="95000"/>
            </a:schemeClr>
          </a:solidFill>
          <a:ln w="38100">
            <a:solidFill>
              <a:schemeClr val="tx1"/>
            </a:solidFill>
          </a:ln>
        </p:spPr>
        <p:txBody>
          <a:bodyPr wrap="square" rtlCol="0">
            <a:spAutoFit/>
          </a:bodyPr>
          <a:lstStyle/>
          <a:p>
            <a:endParaRPr lang="es-AR" sz="4400" dirty="0"/>
          </a:p>
        </p:txBody>
      </p:sp>
      <p:pic>
        <p:nvPicPr>
          <p:cNvPr id="1032" name="Picture 8" descr="http://www.chaco.gov.ar/uploads/layout/7dc8c80f804628c5a384d1ec9751abb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12" y="401167"/>
            <a:ext cx="3817625" cy="60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1365195" y="1808225"/>
            <a:ext cx="6845320" cy="2195473"/>
          </a:xfrm>
          <a:prstGeom prst="rect">
            <a:avLst/>
          </a:prstGeom>
          <a:noFill/>
          <a:ln>
            <a:noFill/>
          </a:ln>
        </p:spPr>
        <p:txBody>
          <a:bodyPr wrap="square" rtlCol="0">
            <a:spAutoFit/>
          </a:bodyPr>
          <a:lstStyle/>
          <a:p>
            <a:pPr marL="457200" indent="-457200">
              <a:lnSpc>
                <a:spcPts val="3200"/>
              </a:lnSpc>
              <a:spcBef>
                <a:spcPts val="600"/>
              </a:spcBef>
              <a:spcAft>
                <a:spcPts val="600"/>
              </a:spcAft>
              <a:buFont typeface="+mj-lt"/>
              <a:buAutoNum type="arabicParenR" startAt="6"/>
            </a:pPr>
            <a:r>
              <a:rPr lang="es-AR" sz="2200" b="1" u="wavyHeavy" dirty="0" smtClean="0">
                <a:effectLst>
                  <a:outerShdw blurRad="38100" dist="38100" dir="2700000" algn="tl">
                    <a:srgbClr val="000000">
                      <a:alpha val="43137"/>
                    </a:srgbClr>
                  </a:outerShdw>
                </a:effectLst>
              </a:rPr>
              <a:t>El contexto:</a:t>
            </a:r>
            <a:r>
              <a:rPr lang="es-AR" sz="2200" dirty="0" smtClean="0">
                <a:effectLst>
                  <a:outerShdw blurRad="38100" dist="38100" dir="2700000" algn="tl">
                    <a:srgbClr val="000000">
                      <a:alpha val="43137"/>
                    </a:srgbClr>
                  </a:outerShdw>
                </a:effectLst>
              </a:rPr>
              <a:t>		</a:t>
            </a:r>
            <a:endParaRPr lang="es-AR" sz="2200" i="1" dirty="0" smtClean="0">
              <a:effectLst>
                <a:outerShdw blurRad="38100" dist="38100" dir="2700000" algn="tl">
                  <a:srgbClr val="000000">
                    <a:alpha val="43137"/>
                  </a:srgbClr>
                </a:outerShdw>
              </a:effectLst>
            </a:endParaRP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La </a:t>
            </a:r>
            <a:r>
              <a:rPr lang="es-AR" sz="2200" b="1" i="1" dirty="0" smtClean="0">
                <a:effectLst>
                  <a:outerShdw blurRad="38100" dist="38100" dir="2700000" algn="tl">
                    <a:srgbClr val="000000">
                      <a:alpha val="43137"/>
                    </a:srgbClr>
                  </a:outerShdw>
                </a:effectLst>
              </a:rPr>
              <a:t>organización </a:t>
            </a:r>
            <a:r>
              <a:rPr lang="es-AR" sz="2200" i="1" dirty="0" smtClean="0">
                <a:effectLst>
                  <a:outerShdw blurRad="38100" dist="38100" dir="2700000" algn="tl">
                    <a:srgbClr val="000000">
                      <a:alpha val="43137"/>
                    </a:srgbClr>
                  </a:outerShdw>
                </a:effectLst>
              </a:rPr>
              <a:t>depende funcionalmente del contexto</a:t>
            </a:r>
          </a:p>
          <a:p>
            <a:pPr>
              <a:lnSpc>
                <a:spcPts val="3200"/>
              </a:lnSpc>
              <a:spcBef>
                <a:spcPts val="600"/>
              </a:spcBef>
              <a:spcAft>
                <a:spcPts val="600"/>
              </a:spcAft>
            </a:pPr>
            <a:endParaRPr lang="es-AR" sz="2200" i="1" dirty="0">
              <a:effectLst>
                <a:outerShdw blurRad="38100" dist="38100" dir="2700000" algn="tl">
                  <a:srgbClr val="000000">
                    <a:alpha val="43137"/>
                  </a:srgbClr>
                </a:outerShdw>
              </a:effectLst>
            </a:endParaRP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Crisis económicas, políticas, …</a:t>
            </a:r>
          </a:p>
        </p:txBody>
      </p:sp>
      <p:sp>
        <p:nvSpPr>
          <p:cNvPr id="2" name="1 Flecha abajo"/>
          <p:cNvSpPr/>
          <p:nvPr/>
        </p:nvSpPr>
        <p:spPr>
          <a:xfrm>
            <a:off x="4724705" y="2905961"/>
            <a:ext cx="458115" cy="58201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0493552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313864" y="1350110"/>
            <a:ext cx="8551480" cy="1066959"/>
          </a:xfrm>
          <a:prstGeom prst="rect">
            <a:avLst/>
          </a:prstGeom>
          <a:solidFill>
            <a:schemeClr val="bg1"/>
          </a:solidFill>
          <a:ln>
            <a:solidFill>
              <a:schemeClr val="tx1"/>
            </a:solidFill>
          </a:ln>
        </p:spPr>
        <p:txBody>
          <a:bodyPr wrap="square" rtlCol="0">
            <a:spAutoFit/>
          </a:bodyPr>
          <a:lstStyle/>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NO</a:t>
            </a:r>
            <a:r>
              <a:rPr lang="es-AR" sz="2200" i="1" dirty="0" smtClean="0">
                <a:effectLst>
                  <a:outerShdw blurRad="38100" dist="38100" dir="2700000" algn="tl">
                    <a:srgbClr val="000000">
                      <a:alpha val="43137"/>
                    </a:srgbClr>
                  </a:outerShdw>
                </a:effectLst>
              </a:rPr>
              <a:t> existen recetas para la gestión, sino…</a:t>
            </a:r>
          </a:p>
          <a:p>
            <a:pPr algn="ctr">
              <a:lnSpc>
                <a:spcPts val="3200"/>
              </a:lnSpc>
              <a:spcBef>
                <a:spcPts val="600"/>
              </a:spcBef>
              <a:spcAft>
                <a:spcPts val="600"/>
              </a:spcAft>
            </a:pPr>
            <a:r>
              <a:rPr lang="es-AR" sz="2200" i="1" u="sng" dirty="0" smtClean="0">
                <a:effectLst>
                  <a:outerShdw blurRad="38100" dist="38100" dir="2700000" algn="tl">
                    <a:srgbClr val="000000">
                      <a:alpha val="43137"/>
                    </a:srgbClr>
                  </a:outerShdw>
                </a:effectLst>
              </a:rPr>
              <a:t>Reflexión para la acción</a:t>
            </a:r>
            <a:r>
              <a:rPr lang="es-AR" sz="2200" i="1" dirty="0" smtClean="0">
                <a:effectLst>
                  <a:outerShdw blurRad="38100" dist="38100" dir="2700000" algn="tl">
                    <a:srgbClr val="000000">
                      <a:alpha val="43137"/>
                    </a:srgbClr>
                  </a:outerShdw>
                </a:effectLst>
              </a:rPr>
              <a:t>  y  </a:t>
            </a:r>
            <a:r>
              <a:rPr lang="es-AR" sz="2200" i="1" u="sng" dirty="0" smtClean="0">
                <a:effectLst>
                  <a:outerShdw blurRad="38100" dist="38100" dir="2700000" algn="tl">
                    <a:srgbClr val="000000">
                      <a:alpha val="43137"/>
                    </a:srgbClr>
                  </a:outerShdw>
                </a:effectLst>
              </a:rPr>
              <a:t>acción reflexionada</a:t>
            </a:r>
          </a:p>
        </p:txBody>
      </p:sp>
      <p:sp>
        <p:nvSpPr>
          <p:cNvPr id="8" name="7 CuadroTexto"/>
          <p:cNvSpPr txBox="1"/>
          <p:nvPr/>
        </p:nvSpPr>
        <p:spPr>
          <a:xfrm>
            <a:off x="313864" y="2877160"/>
            <a:ext cx="8551480" cy="1477328"/>
          </a:xfrm>
          <a:prstGeom prst="rect">
            <a:avLst/>
          </a:prstGeom>
          <a:solidFill>
            <a:schemeClr val="bg1"/>
          </a:solidFill>
          <a:ln>
            <a:solidFill>
              <a:schemeClr val="tx1"/>
            </a:solidFill>
          </a:ln>
        </p:spPr>
        <p:txBody>
          <a:bodyPr wrap="square" rtlCol="0">
            <a:spAutoFit/>
          </a:bodyPr>
          <a:lstStyle/>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Representación…</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Modo en que interna y a veces inconscientemente… se </a:t>
            </a:r>
            <a:r>
              <a:rPr lang="es-AR" sz="2200" i="1" dirty="0" err="1" smtClean="0">
                <a:effectLst>
                  <a:outerShdw blurRad="38100" dist="38100" dir="2700000" algn="tl">
                    <a:srgbClr val="000000">
                      <a:alpha val="43137"/>
                    </a:srgbClr>
                  </a:outerShdw>
                </a:effectLst>
              </a:rPr>
              <a:t>resignifican</a:t>
            </a:r>
            <a:r>
              <a:rPr lang="es-AR" sz="2200" i="1" dirty="0" smtClean="0">
                <a:effectLst>
                  <a:outerShdw blurRad="38100" dist="38100" dir="2700000" algn="tl">
                    <a:srgbClr val="000000">
                      <a:alpha val="43137"/>
                    </a:srgbClr>
                  </a:outerShdw>
                </a:effectLst>
              </a:rPr>
              <a:t> en cada sujeto los objetos sociales y la relación entre ellos.</a:t>
            </a: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313864" y="1655520"/>
            <a:ext cx="8551480" cy="2298065"/>
          </a:xfrm>
          <a:prstGeom prst="rect">
            <a:avLst/>
          </a:prstGeom>
          <a:solidFill>
            <a:schemeClr val="bg1"/>
          </a:solidFill>
          <a:ln>
            <a:solidFill>
              <a:schemeClr val="tx1"/>
            </a:solidFill>
          </a:ln>
        </p:spPr>
        <p:txBody>
          <a:bodyPr wrap="square" rtlCol="0">
            <a:spAutoFit/>
          </a:bodyPr>
          <a:lstStyle/>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Institución…</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Constituye un nivel intermediario entre los territorios social e individual. Parcela a uno y al otro, de modo que no pueden existir instituciones fuera del campo social ni instituciones sin individuos que las conformen y les den cuerpo.</a:t>
            </a:r>
          </a:p>
        </p:txBody>
      </p:sp>
    </p:spTree>
    <p:extLst>
      <p:ext uri="{BB962C8B-B14F-4D97-AF65-F5344CB8AC3E}">
        <p14:creationId xmlns:p14="http://schemas.microsoft.com/office/powerpoint/2010/main" val="48489271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313864" y="1655520"/>
            <a:ext cx="8551480" cy="2708434"/>
          </a:xfrm>
          <a:prstGeom prst="rect">
            <a:avLst/>
          </a:prstGeom>
          <a:solidFill>
            <a:schemeClr val="bg1"/>
          </a:solidFill>
          <a:ln>
            <a:solidFill>
              <a:schemeClr val="tx1"/>
            </a:solidFill>
          </a:ln>
        </p:spPr>
        <p:txBody>
          <a:bodyPr wrap="square" rtlCol="0">
            <a:spAutoFit/>
          </a:bodyPr>
          <a:lstStyle/>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Institución…</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Es entendida como un constructo, como un proceso dinámico en permanente reestructuración. Si bien las instituciones se nos aparecen como ‘construcciones’ terminadas, en la realidad los actores que las habitan efectúan un trabajo cotidiano de de-construcción y re-construcción..</a:t>
            </a:r>
          </a:p>
        </p:txBody>
      </p:sp>
    </p:spTree>
    <p:extLst>
      <p:ext uri="{BB962C8B-B14F-4D97-AF65-F5344CB8AC3E}">
        <p14:creationId xmlns:p14="http://schemas.microsoft.com/office/powerpoint/2010/main" val="4182535729"/>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542921" y="1350110"/>
            <a:ext cx="8093365" cy="3477875"/>
          </a:xfrm>
          <a:prstGeom prst="rect">
            <a:avLst/>
          </a:prstGeom>
          <a:noFill/>
          <a:ln>
            <a:noFill/>
          </a:ln>
        </p:spPr>
        <p:txBody>
          <a:bodyPr wrap="square" rtlCol="0">
            <a:spAutoFit/>
          </a:bodyPr>
          <a:lstStyle/>
          <a:p>
            <a:pPr>
              <a:lnSpc>
                <a:spcPts val="3600"/>
              </a:lnSpc>
              <a:spcBef>
                <a:spcPts val="600"/>
              </a:spcBef>
              <a:spcAft>
                <a:spcPts val="600"/>
              </a:spcAft>
            </a:pPr>
            <a:r>
              <a:rPr lang="es-AR" sz="2200" b="1" u="sng" dirty="0" smtClean="0">
                <a:effectLst>
                  <a:outerShdw blurRad="38100" dist="38100" dir="2700000" algn="tl">
                    <a:srgbClr val="000000">
                      <a:alpha val="43137"/>
                    </a:srgbClr>
                  </a:outerShdw>
                </a:effectLst>
              </a:rPr>
              <a:t>ORGANIZACIÓN</a:t>
            </a:r>
            <a:r>
              <a:rPr lang="es-AR" sz="2200" b="1" dirty="0" smtClean="0">
                <a:effectLst>
                  <a:outerShdw blurRad="38100" dist="38100" dir="2700000" algn="tl">
                    <a:srgbClr val="000000">
                      <a:alpha val="43137"/>
                    </a:srgbClr>
                  </a:outerShdw>
                </a:effectLst>
              </a:rPr>
              <a:t>:</a:t>
            </a:r>
          </a:p>
          <a:p>
            <a:pPr algn="just">
              <a:lnSpc>
                <a:spcPts val="3600"/>
              </a:lnSpc>
              <a:spcBef>
                <a:spcPts val="600"/>
              </a:spcBef>
              <a:spcAft>
                <a:spcPts val="600"/>
              </a:spcAft>
            </a:pPr>
            <a:r>
              <a:rPr lang="es-AR" sz="2200" i="1" dirty="0" smtClean="0">
                <a:effectLst>
                  <a:outerShdw blurRad="38100" dist="38100" dir="2700000" algn="tl">
                    <a:srgbClr val="000000">
                      <a:alpha val="43137"/>
                    </a:srgbClr>
                  </a:outerShdw>
                </a:effectLst>
              </a:rPr>
              <a:t>…constituye un </a:t>
            </a:r>
            <a:r>
              <a:rPr lang="es-AR" sz="2200" b="1" i="1" dirty="0" smtClean="0">
                <a:effectLst>
                  <a:outerShdw blurRad="38100" dist="38100" dir="2700000" algn="tl">
                    <a:srgbClr val="000000">
                      <a:alpha val="43137"/>
                    </a:srgbClr>
                  </a:outerShdw>
                </a:effectLst>
              </a:rPr>
              <a:t>sistema</a:t>
            </a:r>
            <a:r>
              <a:rPr lang="es-AR" sz="2200" i="1" dirty="0" smtClean="0">
                <a:effectLst>
                  <a:outerShdw blurRad="38100" dist="38100" dir="2700000" algn="tl">
                    <a:srgbClr val="000000">
                      <a:alpha val="43137"/>
                    </a:srgbClr>
                  </a:outerShdw>
                </a:effectLst>
              </a:rPr>
              <a:t> socio-técnico integrado, deliberadamente constituido para la realización de un </a:t>
            </a:r>
            <a:r>
              <a:rPr lang="es-AR" sz="2200" b="1" i="1" dirty="0" smtClean="0">
                <a:effectLst>
                  <a:outerShdw blurRad="38100" dist="38100" dir="2700000" algn="tl">
                    <a:srgbClr val="000000">
                      <a:alpha val="43137"/>
                    </a:srgbClr>
                  </a:outerShdw>
                </a:effectLst>
              </a:rPr>
              <a:t>proyecto concreto</a:t>
            </a:r>
            <a:r>
              <a:rPr lang="es-AR" sz="2200" i="1" dirty="0" smtClean="0">
                <a:effectLst>
                  <a:outerShdw blurRad="38100" dist="38100" dir="2700000" algn="tl">
                    <a:srgbClr val="000000">
                      <a:alpha val="43137"/>
                    </a:srgbClr>
                  </a:outerShdw>
                </a:effectLst>
              </a:rPr>
              <a:t>, tendiente a la </a:t>
            </a:r>
            <a:r>
              <a:rPr lang="es-AR" sz="2200" b="1" i="1" dirty="0" smtClean="0">
                <a:effectLst>
                  <a:outerShdw blurRad="38100" dist="38100" dir="2700000" algn="tl">
                    <a:srgbClr val="000000">
                      <a:alpha val="43137"/>
                    </a:srgbClr>
                  </a:outerShdw>
                </a:effectLst>
              </a:rPr>
              <a:t>satisfacción de necesidades </a:t>
            </a:r>
            <a:r>
              <a:rPr lang="es-AR" sz="2200" i="1" dirty="0" smtClean="0">
                <a:effectLst>
                  <a:outerShdw blurRad="38100" dist="38100" dir="2700000" algn="tl">
                    <a:srgbClr val="000000">
                      <a:alpha val="43137"/>
                    </a:srgbClr>
                  </a:outerShdw>
                </a:effectLst>
              </a:rPr>
              <a:t>de sus miembros y de una población o audiencia externa, que le otorga sentido. Está inserta en un </a:t>
            </a:r>
            <a:r>
              <a:rPr lang="es-AR" sz="2200" b="1" i="1" dirty="0" smtClean="0">
                <a:effectLst>
                  <a:outerShdw blurRad="38100" dist="38100" dir="2700000" algn="tl">
                    <a:srgbClr val="000000">
                      <a:alpha val="43137"/>
                    </a:srgbClr>
                  </a:outerShdw>
                </a:effectLst>
              </a:rPr>
              <a:t>contexto</a:t>
            </a:r>
            <a:r>
              <a:rPr lang="es-AR" sz="2200" i="1"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socioeconómico</a:t>
            </a:r>
            <a:r>
              <a:rPr lang="es-AR" sz="2200" i="1" dirty="0" smtClean="0">
                <a:effectLst>
                  <a:outerShdw blurRad="38100" dist="38100" dir="2700000" algn="tl">
                    <a:srgbClr val="000000">
                      <a:alpha val="43137"/>
                    </a:srgbClr>
                  </a:outerShdw>
                </a:effectLst>
              </a:rPr>
              <a:t> y </a:t>
            </a:r>
            <a:r>
              <a:rPr lang="es-AR" sz="2200" b="1" i="1" dirty="0" smtClean="0">
                <a:effectLst>
                  <a:outerShdw blurRad="38100" dist="38100" dir="2700000" algn="tl">
                    <a:srgbClr val="000000">
                      <a:alpha val="43137"/>
                    </a:srgbClr>
                  </a:outerShdw>
                </a:effectLst>
              </a:rPr>
              <a:t>político</a:t>
            </a:r>
            <a:r>
              <a:rPr lang="es-AR" sz="2200" i="1" dirty="0" smtClean="0">
                <a:effectLst>
                  <a:outerShdw blurRad="38100" dist="38100" dir="2700000" algn="tl">
                    <a:srgbClr val="000000">
                      <a:alpha val="43137"/>
                    </a:srgbClr>
                  </a:outerShdw>
                </a:effectLst>
              </a:rPr>
              <a:t> por el cual guarda relaciones de intercambio y de mutua determinación.</a:t>
            </a:r>
            <a:endParaRPr lang="es-AR" sz="2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98041"/>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1059785" y="1655520"/>
            <a:ext cx="7024430" cy="2451953"/>
          </a:xfrm>
          <a:prstGeom prst="rect">
            <a:avLst/>
          </a:prstGeom>
          <a:solidFill>
            <a:schemeClr val="bg1"/>
          </a:solidFill>
          <a:ln>
            <a:solidFill>
              <a:schemeClr val="tx1"/>
            </a:solidFill>
          </a:ln>
        </p:spPr>
        <p:txBody>
          <a:bodyPr wrap="square" rtlCol="0">
            <a:spAutoFit/>
          </a:bodyPr>
          <a:lstStyle/>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Las dimensiones del </a:t>
            </a:r>
            <a:r>
              <a:rPr lang="es-AR" sz="2200" b="1" i="1" u="sng" dirty="0" smtClean="0">
                <a:effectLst>
                  <a:outerShdw blurRad="38100" dist="38100" dir="2700000" algn="tl">
                    <a:srgbClr val="000000">
                      <a:alpha val="43137"/>
                    </a:srgbClr>
                  </a:outerShdw>
                </a:effectLst>
              </a:rPr>
              <a:t>campo</a:t>
            </a:r>
            <a:r>
              <a:rPr lang="es-AR" sz="2200" b="1" i="1" dirty="0" smtClean="0">
                <a:effectLst>
                  <a:outerShdw blurRad="38100" dist="38100" dir="2700000" algn="tl">
                    <a:srgbClr val="000000">
                      <a:alpha val="43137"/>
                    </a:srgbClr>
                  </a:outerShdw>
                </a:effectLst>
              </a:rPr>
              <a:t> institucional</a:t>
            </a:r>
          </a:p>
          <a:p>
            <a:pPr algn="ctr">
              <a:lnSpc>
                <a:spcPts val="3200"/>
              </a:lnSpc>
              <a:spcBef>
                <a:spcPts val="600"/>
              </a:spcBef>
              <a:spcAft>
                <a:spcPts val="600"/>
              </a:spcAft>
            </a:pPr>
            <a:endParaRPr lang="es-AR" sz="2200" i="1" dirty="0" smtClean="0">
              <a:effectLst>
                <a:outerShdw blurRad="38100" dist="38100" dir="2700000" algn="tl">
                  <a:srgbClr val="000000">
                    <a:alpha val="43137"/>
                  </a:srgbClr>
                </a:outerShdw>
              </a:effectLst>
            </a:endParaRP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Conjunto de elementos coexistentes e interactuantes en un momento dado, es siempre dinámico, se reestructura y modifica permanentemente.</a:t>
            </a:r>
          </a:p>
        </p:txBody>
      </p:sp>
      <p:sp>
        <p:nvSpPr>
          <p:cNvPr id="2" name="1 Flecha abajo"/>
          <p:cNvSpPr/>
          <p:nvPr/>
        </p:nvSpPr>
        <p:spPr>
          <a:xfrm>
            <a:off x="4266590" y="2207999"/>
            <a:ext cx="305410" cy="6151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35320846"/>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161160" y="1161433"/>
            <a:ext cx="8704184" cy="3836948"/>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LAS DIMENSIONES DEL CAMPO INSTITUCIONAL</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    </a:t>
            </a:r>
            <a:r>
              <a:rPr lang="es-AR" sz="2200" b="1" i="1" u="sng" dirty="0" smtClean="0">
                <a:solidFill>
                  <a:schemeClr val="accent5">
                    <a:lumMod val="50000"/>
                  </a:schemeClr>
                </a:solidFill>
                <a:effectLst>
                  <a:outerShdw blurRad="38100" dist="38100" dir="2700000" algn="tl">
                    <a:srgbClr val="000000">
                      <a:alpha val="43137"/>
                    </a:srgbClr>
                  </a:outerShdw>
                </a:effectLst>
              </a:rPr>
              <a:t>Dimensión organizacional:</a:t>
            </a:r>
            <a:r>
              <a:rPr lang="es-AR" sz="2200" i="1" dirty="0" smtClean="0">
                <a:solidFill>
                  <a:schemeClr val="accent5">
                    <a:lumMod val="50000"/>
                  </a:schemeClr>
                </a:solidFill>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Conjunto de aspectos estructurales que toman cuerpo en cada establecimiento educativo determinando un estilo de funcionamiento:</a:t>
            </a:r>
          </a:p>
          <a:p>
            <a:pPr marL="342900" indent="-342900">
              <a:lnSpc>
                <a:spcPts val="3200"/>
              </a:lnSpc>
              <a:spcBef>
                <a:spcPts val="600"/>
              </a:spcBef>
              <a:spcAft>
                <a:spcPts val="600"/>
              </a:spcAft>
              <a:buFont typeface="Wingdings" pitchFamily="2" charset="2"/>
              <a:buChar char="q"/>
            </a:pPr>
            <a:r>
              <a:rPr lang="es-AR" sz="2200" b="1" i="1" u="sng" dirty="0" smtClean="0">
                <a:effectLst>
                  <a:outerShdw blurRad="38100" dist="38100" dir="2700000" algn="tl">
                    <a:srgbClr val="000000">
                      <a:alpha val="43137"/>
                    </a:srgbClr>
                  </a:outerShdw>
                </a:effectLst>
              </a:rPr>
              <a:t>Estructura formal</a:t>
            </a:r>
            <a:r>
              <a:rPr lang="es-AR" sz="2200" i="1" dirty="0" smtClean="0">
                <a:effectLst>
                  <a:outerShdw blurRad="38100" dist="38100" dir="2700000" algn="tl">
                    <a:srgbClr val="000000">
                      <a:alpha val="43137"/>
                    </a:srgbClr>
                  </a:outerShdw>
                </a:effectLst>
              </a:rPr>
              <a:t>: los organigramas, la distribución de tareas y la división del trabajo, los canales de comunicación formal, conducción de equipos de trabajo, el uso del tiempo y de los espacios, la supervisión.</a:t>
            </a:r>
          </a:p>
          <a:p>
            <a:pPr marL="342900" indent="-342900">
              <a:lnSpc>
                <a:spcPts val="3200"/>
              </a:lnSpc>
              <a:spcBef>
                <a:spcPts val="600"/>
              </a:spcBef>
              <a:spcAft>
                <a:spcPts val="600"/>
              </a:spcAft>
              <a:buFont typeface="Wingdings" pitchFamily="2" charset="2"/>
              <a:buChar char="q"/>
            </a:pPr>
            <a:r>
              <a:rPr lang="es-AR" sz="2200" b="1" i="1" u="sng" dirty="0" smtClean="0">
                <a:effectLst>
                  <a:outerShdw blurRad="38100" dist="38100" dir="2700000" algn="tl">
                    <a:srgbClr val="000000">
                      <a:alpha val="43137"/>
                    </a:srgbClr>
                  </a:outerShdw>
                </a:effectLst>
              </a:rPr>
              <a:t>Estructura informal</a:t>
            </a:r>
            <a:r>
              <a:rPr lang="es-AR" sz="2200" i="1" dirty="0" smtClean="0">
                <a:effectLst>
                  <a:outerShdw blurRad="38100" dist="38100" dir="2700000" algn="tl">
                    <a:srgbClr val="000000">
                      <a:alpha val="43137"/>
                    </a:srgbClr>
                  </a:outerShdw>
                </a:effectLst>
              </a:rPr>
              <a:t>: modo en que los actores encarnan las </a:t>
            </a:r>
            <a:r>
              <a:rPr lang="es-AR" sz="2200" b="1" i="1" dirty="0" smtClean="0">
                <a:effectLst>
                  <a:outerShdw blurRad="38100" dist="38100" dir="2700000" algn="tl">
                    <a:srgbClr val="000000">
                      <a:alpha val="43137"/>
                    </a:srgbClr>
                  </a:outerShdw>
                </a:effectLst>
              </a:rPr>
              <a:t>E.F.</a:t>
            </a:r>
            <a:endParaRPr lang="es-AR" sz="22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665036"/>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271145" y="1044700"/>
            <a:ext cx="8729300" cy="3734356"/>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LAS DIMENSIONES DEL CAMPO INSTITUCIONAL</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    </a:t>
            </a:r>
            <a:r>
              <a:rPr lang="es-AR" sz="2200" b="1" i="1" u="sng" dirty="0" smtClean="0">
                <a:solidFill>
                  <a:schemeClr val="accent5">
                    <a:lumMod val="50000"/>
                  </a:schemeClr>
                </a:solidFill>
                <a:effectLst>
                  <a:outerShdw blurRad="38100" dist="38100" dir="2700000" algn="tl">
                    <a:srgbClr val="000000">
                      <a:alpha val="43137"/>
                    </a:srgbClr>
                  </a:outerShdw>
                </a:effectLst>
              </a:rPr>
              <a:t>Dimensión administrativa:</a:t>
            </a:r>
            <a:r>
              <a:rPr lang="es-AR" sz="2200" i="1" dirty="0" smtClean="0">
                <a:effectLst>
                  <a:outerShdw blurRad="38100" dist="38100" dir="2700000" algn="tl">
                    <a:srgbClr val="000000">
                      <a:alpha val="43137"/>
                    </a:srgbClr>
                  </a:outerShdw>
                </a:effectLst>
              </a:rPr>
              <a:t>  Refiere a cuestiones de gobierno:</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Planificar estrategias, considerando recursos (humanos, financieros, tiempo, …)</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Controlar la evolución de las acciones…</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Manejo de la información…</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Es una herramienta de gestión del presente y de futuros deseables…</a:t>
            </a:r>
          </a:p>
        </p:txBody>
      </p:sp>
    </p:spTree>
    <p:extLst>
      <p:ext uri="{BB962C8B-B14F-4D97-AF65-F5344CB8AC3E}">
        <p14:creationId xmlns:p14="http://schemas.microsoft.com/office/powerpoint/2010/main" val="4026801357"/>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161160" y="1044700"/>
            <a:ext cx="8839285" cy="3734356"/>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LAS DIMENSIONES DEL CAMPO INSTITUCIONAL</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    </a:t>
            </a:r>
            <a:r>
              <a:rPr lang="es-AR" sz="2200" b="1" i="1" u="sng" dirty="0" smtClean="0">
                <a:solidFill>
                  <a:schemeClr val="accent5">
                    <a:lumMod val="50000"/>
                  </a:schemeClr>
                </a:solidFill>
                <a:effectLst>
                  <a:outerShdw blurRad="38100" dist="38100" dir="2700000" algn="tl">
                    <a:srgbClr val="000000">
                      <a:alpha val="43137"/>
                    </a:srgbClr>
                  </a:outerShdw>
                </a:effectLst>
              </a:rPr>
              <a:t>Dimensión pedagógico-didáctica:</a:t>
            </a:r>
            <a:r>
              <a:rPr lang="es-AR" sz="2200" i="1" dirty="0" smtClean="0">
                <a:effectLst>
                  <a:outerShdw blurRad="38100" dist="38100" dir="2700000" algn="tl">
                    <a:srgbClr val="000000">
                      <a:alpha val="43137"/>
                    </a:srgbClr>
                  </a:outerShdw>
                </a:effectLst>
              </a:rPr>
              <a:t>  Refiere a aquellas actividades que definen a la institución educativa, diferenciándola de otras:</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Modalidad de enseñanza…</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Teorías de la enseñanza y del aprendizaje que subyacen en las prácticas…</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Valor y significado otorgado a los saberes…</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Criterios  de evaluación de los procesos y resultados…</a:t>
            </a:r>
          </a:p>
        </p:txBody>
      </p:sp>
    </p:spTree>
    <p:extLst>
      <p:ext uri="{BB962C8B-B14F-4D97-AF65-F5344CB8AC3E}">
        <p14:creationId xmlns:p14="http://schemas.microsoft.com/office/powerpoint/2010/main" val="3341406963"/>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FRIGERIO, G. </a:t>
            </a:r>
            <a:r>
              <a:rPr lang="es-AR" sz="2400" dirty="0">
                <a:effectLst>
                  <a:outerShdw blurRad="38100" dist="38100" dir="2700000" algn="tl">
                    <a:srgbClr val="000000">
                      <a:alpha val="43137"/>
                    </a:srgbClr>
                  </a:outerShdw>
                </a:effectLst>
              </a:rPr>
              <a:t> y</a:t>
            </a:r>
            <a:r>
              <a:rPr lang="es-AR" sz="2400" dirty="0" smtClean="0">
                <a:effectLst>
                  <a:outerShdw blurRad="38100" dist="38100" dir="2700000" algn="tl">
                    <a:srgbClr val="000000">
                      <a:alpha val="43137"/>
                    </a:srgbClr>
                  </a:outerShdw>
                </a:effectLst>
              </a:rPr>
              <a:t> otros : </a:t>
            </a:r>
            <a:r>
              <a:rPr lang="es-AR" sz="2400" b="1" u="sng" dirty="0" smtClean="0">
                <a:effectLst>
                  <a:outerShdw blurRad="38100" dist="38100" dir="2700000" algn="tl">
                    <a:srgbClr val="000000">
                      <a:alpha val="43137"/>
                    </a:srgbClr>
                  </a:outerShdw>
                </a:effectLst>
              </a:rPr>
              <a:t>‘Las instituciones educativas. Cara y ceca. Elementos para su gestión’</a:t>
            </a:r>
            <a:r>
              <a:rPr lang="es-AR" sz="2400" dirty="0" smtClean="0">
                <a:effectLst>
                  <a:outerShdw blurRad="38100" dist="38100" dir="2700000" algn="tl">
                    <a:srgbClr val="000000">
                      <a:alpha val="43137"/>
                    </a:srgbClr>
                  </a:outerShdw>
                </a:effectLst>
              </a:rPr>
              <a:t> </a:t>
            </a:r>
          </a:p>
        </p:txBody>
      </p:sp>
      <p:sp>
        <p:nvSpPr>
          <p:cNvPr id="7" name="6 CuadroTexto"/>
          <p:cNvSpPr txBox="1"/>
          <p:nvPr/>
        </p:nvSpPr>
        <p:spPr>
          <a:xfrm>
            <a:off x="161160" y="1044700"/>
            <a:ext cx="8839285" cy="2862322"/>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LAS DIMENSIONES DEL CAMPO INSTITUCIONAL</a:t>
            </a:r>
          </a:p>
          <a:p>
            <a:pPr algn="ctr">
              <a:lnSpc>
                <a:spcPts val="3200"/>
              </a:lnSpc>
              <a:spcBef>
                <a:spcPts val="600"/>
              </a:spcBef>
              <a:spcAft>
                <a:spcPts val="600"/>
              </a:spcAft>
            </a:pPr>
            <a:r>
              <a:rPr lang="es-AR" sz="2200" i="1" dirty="0" smtClean="0">
                <a:effectLst>
                  <a:outerShdw blurRad="38100" dist="38100" dir="2700000" algn="tl">
                    <a:srgbClr val="000000">
                      <a:alpha val="43137"/>
                    </a:srgbClr>
                  </a:outerShdw>
                </a:effectLst>
              </a:rPr>
              <a:t>    </a:t>
            </a:r>
            <a:r>
              <a:rPr lang="es-AR" sz="2200" b="1" i="1" u="sng" dirty="0" smtClean="0">
                <a:solidFill>
                  <a:schemeClr val="accent5">
                    <a:lumMod val="50000"/>
                  </a:schemeClr>
                </a:solidFill>
                <a:effectLst>
                  <a:outerShdw blurRad="38100" dist="38100" dir="2700000" algn="tl">
                    <a:srgbClr val="000000">
                      <a:alpha val="43137"/>
                    </a:srgbClr>
                  </a:outerShdw>
                </a:effectLst>
              </a:rPr>
              <a:t>Dimensión comunitaria:</a:t>
            </a:r>
            <a:r>
              <a:rPr lang="es-AR" sz="2200" i="1" dirty="0" smtClean="0">
                <a:effectLst>
                  <a:outerShdw blurRad="38100" dist="38100" dir="2700000" algn="tl">
                    <a:srgbClr val="000000">
                      <a:alpha val="43137"/>
                    </a:srgbClr>
                  </a:outerShdw>
                </a:effectLst>
              </a:rPr>
              <a:t>  Refiere al conjunto de actividades que promueven la participación de los diferentes actores en la toma de decisiones y en las actividades del establecimiento, y de representantes del ámbito en el que está inserto:</a:t>
            </a:r>
          </a:p>
          <a:p>
            <a:pPr marL="342900" indent="-342900">
              <a:lnSpc>
                <a:spcPts val="3200"/>
              </a:lnSpc>
              <a:spcBef>
                <a:spcPts val="600"/>
              </a:spcBef>
              <a:spcAft>
                <a:spcPts val="600"/>
              </a:spcAft>
              <a:buFont typeface="Wingdings" pitchFamily="2" charset="2"/>
              <a:buChar char="q"/>
            </a:pPr>
            <a:r>
              <a:rPr lang="es-AR" sz="2200" i="1" dirty="0" smtClean="0">
                <a:effectLst>
                  <a:outerShdw blurRad="38100" dist="38100" dir="2700000" algn="tl">
                    <a:srgbClr val="000000">
                      <a:alpha val="43137"/>
                    </a:srgbClr>
                  </a:outerShdw>
                </a:effectLst>
              </a:rPr>
              <a:t>Modalidad de enseñanza…</a:t>
            </a:r>
          </a:p>
        </p:txBody>
      </p:sp>
    </p:spTree>
    <p:extLst>
      <p:ext uri="{BB962C8B-B14F-4D97-AF65-F5344CB8AC3E}">
        <p14:creationId xmlns:p14="http://schemas.microsoft.com/office/powerpoint/2010/main" val="1758470822"/>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542921" y="1350110"/>
            <a:ext cx="8093365" cy="3477875"/>
          </a:xfrm>
          <a:prstGeom prst="rect">
            <a:avLst/>
          </a:prstGeom>
          <a:noFill/>
          <a:ln>
            <a:noFill/>
          </a:ln>
        </p:spPr>
        <p:txBody>
          <a:bodyPr wrap="square" rtlCol="0">
            <a:spAutoFit/>
          </a:bodyPr>
          <a:lstStyle/>
          <a:p>
            <a:pPr>
              <a:lnSpc>
                <a:spcPts val="3600"/>
              </a:lnSpc>
              <a:spcBef>
                <a:spcPts val="600"/>
              </a:spcBef>
              <a:spcAft>
                <a:spcPts val="600"/>
              </a:spcAft>
            </a:pPr>
            <a:r>
              <a:rPr lang="es-AR" sz="2200" b="1" u="sng" dirty="0" smtClean="0">
                <a:effectLst>
                  <a:outerShdw blurRad="38100" dist="38100" dir="2700000" algn="tl">
                    <a:srgbClr val="000000">
                      <a:alpha val="43137"/>
                    </a:srgbClr>
                  </a:outerShdw>
                </a:effectLst>
              </a:rPr>
              <a:t>ORGANIZACIÓN</a:t>
            </a:r>
            <a:r>
              <a:rPr lang="es-AR" sz="2200" b="1" dirty="0" smtClean="0">
                <a:effectLst>
                  <a:outerShdw blurRad="38100" dist="38100" dir="2700000" algn="tl">
                    <a:srgbClr val="000000">
                      <a:alpha val="43137"/>
                    </a:srgbClr>
                  </a:outerShdw>
                </a:effectLst>
              </a:rPr>
              <a:t>:</a:t>
            </a:r>
          </a:p>
          <a:p>
            <a:pPr algn="just">
              <a:lnSpc>
                <a:spcPts val="3600"/>
              </a:lnSpc>
              <a:spcBef>
                <a:spcPts val="600"/>
              </a:spcBef>
              <a:spcAft>
                <a:spcPts val="600"/>
              </a:spcAft>
            </a:pPr>
            <a:r>
              <a:rPr lang="es-AR" sz="2200" i="1" dirty="0" smtClean="0">
                <a:effectLst>
                  <a:outerShdw blurRad="38100" dist="38100" dir="2700000" algn="tl">
                    <a:srgbClr val="000000">
                      <a:alpha val="43137"/>
                    </a:srgbClr>
                  </a:outerShdw>
                </a:effectLst>
              </a:rPr>
              <a:t>…constituye un </a:t>
            </a:r>
            <a:r>
              <a:rPr lang="es-AR" sz="2200" b="1" i="1" dirty="0" smtClean="0">
                <a:effectLst>
                  <a:outerShdw blurRad="38100" dist="38100" dir="2700000" algn="tl">
                    <a:srgbClr val="000000">
                      <a:alpha val="43137"/>
                    </a:srgbClr>
                  </a:outerShdw>
                </a:effectLst>
              </a:rPr>
              <a:t>sistema</a:t>
            </a:r>
            <a:r>
              <a:rPr lang="es-AR" sz="2200" i="1" dirty="0" smtClean="0">
                <a:effectLst>
                  <a:outerShdw blurRad="38100" dist="38100" dir="2700000" algn="tl">
                    <a:srgbClr val="000000">
                      <a:alpha val="43137"/>
                    </a:srgbClr>
                  </a:outerShdw>
                </a:effectLst>
              </a:rPr>
              <a:t> socio-técnico integrado, deliberadamente constituido para la realización de un </a:t>
            </a:r>
            <a:r>
              <a:rPr lang="es-AR" sz="2200" b="1" i="1" dirty="0" smtClean="0">
                <a:effectLst>
                  <a:outerShdw blurRad="38100" dist="38100" dir="2700000" algn="tl">
                    <a:srgbClr val="000000">
                      <a:alpha val="43137"/>
                    </a:srgbClr>
                  </a:outerShdw>
                </a:effectLst>
              </a:rPr>
              <a:t>proyecto concreto</a:t>
            </a:r>
            <a:r>
              <a:rPr lang="es-AR" sz="2200" i="1" dirty="0" smtClean="0">
                <a:effectLst>
                  <a:outerShdw blurRad="38100" dist="38100" dir="2700000" algn="tl">
                    <a:srgbClr val="000000">
                      <a:alpha val="43137"/>
                    </a:srgbClr>
                  </a:outerShdw>
                </a:effectLst>
              </a:rPr>
              <a:t>, tendiente a la </a:t>
            </a:r>
            <a:r>
              <a:rPr lang="es-AR" sz="2200" b="1" i="1" dirty="0" smtClean="0">
                <a:effectLst>
                  <a:outerShdw blurRad="38100" dist="38100" dir="2700000" algn="tl">
                    <a:srgbClr val="000000">
                      <a:alpha val="43137"/>
                    </a:srgbClr>
                  </a:outerShdw>
                </a:effectLst>
              </a:rPr>
              <a:t>satisfacción de necesidades </a:t>
            </a:r>
            <a:r>
              <a:rPr lang="es-AR" sz="2200" i="1" dirty="0" smtClean="0">
                <a:effectLst>
                  <a:outerShdw blurRad="38100" dist="38100" dir="2700000" algn="tl">
                    <a:srgbClr val="000000">
                      <a:alpha val="43137"/>
                    </a:srgbClr>
                  </a:outerShdw>
                </a:effectLst>
              </a:rPr>
              <a:t>de sus miembros y de una población o audiencia externa, que le otorga sentido. Está inserta en un </a:t>
            </a:r>
            <a:r>
              <a:rPr lang="es-AR" sz="2200" b="1" i="1" dirty="0" smtClean="0">
                <a:effectLst>
                  <a:outerShdw blurRad="38100" dist="38100" dir="2700000" algn="tl">
                    <a:srgbClr val="000000">
                      <a:alpha val="43137"/>
                    </a:srgbClr>
                  </a:outerShdw>
                </a:effectLst>
              </a:rPr>
              <a:t>contexto</a:t>
            </a:r>
            <a:r>
              <a:rPr lang="es-AR" sz="2200" i="1"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socioeconómico</a:t>
            </a:r>
            <a:r>
              <a:rPr lang="es-AR" sz="2200" i="1" dirty="0" smtClean="0">
                <a:effectLst>
                  <a:outerShdw blurRad="38100" dist="38100" dir="2700000" algn="tl">
                    <a:srgbClr val="000000">
                      <a:alpha val="43137"/>
                    </a:srgbClr>
                  </a:outerShdw>
                </a:effectLst>
              </a:rPr>
              <a:t> y </a:t>
            </a:r>
            <a:r>
              <a:rPr lang="es-AR" sz="2200" b="1" i="1" dirty="0" smtClean="0">
                <a:effectLst>
                  <a:outerShdw blurRad="38100" dist="38100" dir="2700000" algn="tl">
                    <a:srgbClr val="000000">
                      <a:alpha val="43137"/>
                    </a:srgbClr>
                  </a:outerShdw>
                </a:effectLst>
              </a:rPr>
              <a:t>político</a:t>
            </a:r>
            <a:r>
              <a:rPr lang="es-AR" sz="2200" i="1" dirty="0" smtClean="0">
                <a:effectLst>
                  <a:outerShdw blurRad="38100" dist="38100" dir="2700000" algn="tl">
                    <a:srgbClr val="000000">
                      <a:alpha val="43137"/>
                    </a:srgbClr>
                  </a:outerShdw>
                </a:effectLst>
              </a:rPr>
              <a:t> por el cual guarda relaciones de intercambio y de mutua determinación.</a:t>
            </a:r>
            <a:endParaRPr lang="es-AR" sz="2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769441"/>
          </a:xfrm>
          <a:prstGeom prst="rect">
            <a:avLst/>
          </a:prstGeom>
          <a:solidFill>
            <a:schemeClr val="bg1">
              <a:lumMod val="95000"/>
            </a:schemeClr>
          </a:solidFill>
          <a:ln w="38100">
            <a:solidFill>
              <a:srgbClr val="00B0F0"/>
            </a:solidFill>
          </a:ln>
        </p:spPr>
        <p:txBody>
          <a:bodyPr wrap="square" rtlCol="0">
            <a:spAutoFit/>
          </a:bodyPr>
          <a:lstStyle/>
          <a:p>
            <a:pPr algn="ctr"/>
            <a:r>
              <a:rPr lang="es-AR" sz="2200" dirty="0" smtClean="0">
                <a:effectLst>
                  <a:outerShdw blurRad="38100" dist="38100" dir="2700000" algn="tl">
                    <a:srgbClr val="000000">
                      <a:alpha val="43137"/>
                    </a:srgbClr>
                  </a:outerShdw>
                </a:effectLst>
              </a:rPr>
              <a:t>AGUERRONDO, I. y XIFRA, S. </a:t>
            </a:r>
            <a:r>
              <a:rPr lang="es-AR" sz="2200" dirty="0" smtClean="0">
                <a:effectLst>
                  <a:outerShdw blurRad="38100" dist="38100" dir="2700000" algn="tl">
                    <a:srgbClr val="000000">
                      <a:alpha val="43137"/>
                    </a:srgbClr>
                  </a:outerShdw>
                </a:effectLst>
              </a:rPr>
              <a:t>: </a:t>
            </a:r>
            <a:r>
              <a:rPr lang="es-AR" sz="2200" b="1" u="sng" dirty="0" smtClean="0">
                <a:effectLst>
                  <a:outerShdw blurRad="38100" dist="38100" dir="2700000" algn="tl">
                    <a:srgbClr val="000000">
                      <a:alpha val="43137"/>
                    </a:srgbClr>
                  </a:outerShdw>
                </a:effectLst>
              </a:rPr>
              <a:t>‘Cómo piensan las escuelas que innovan’</a:t>
            </a:r>
            <a:r>
              <a:rPr lang="es-AR" sz="2200" dirty="0" smtClean="0">
                <a:effectLst>
                  <a:outerShdw blurRad="38100" dist="38100" dir="2700000" algn="tl">
                    <a:srgbClr val="000000">
                      <a:alpha val="43137"/>
                    </a:srgbClr>
                  </a:outerShdw>
                </a:effectLst>
              </a:rPr>
              <a:t> </a:t>
            </a:r>
          </a:p>
          <a:p>
            <a:pPr algn="ctr"/>
            <a:r>
              <a:rPr lang="es-AR" sz="2200" dirty="0" err="1" smtClean="0">
                <a:effectLst>
                  <a:outerShdw blurRad="38100" dist="38100" dir="2700000" algn="tl">
                    <a:srgbClr val="000000">
                      <a:alpha val="43137"/>
                    </a:srgbClr>
                  </a:outerShdw>
                </a:effectLst>
              </a:rPr>
              <a:t>Cap.III</a:t>
            </a:r>
            <a:r>
              <a:rPr lang="es-AR" sz="2200" dirty="0" smtClean="0">
                <a:effectLst>
                  <a:outerShdw blurRad="38100" dist="38100" dir="2700000" algn="tl">
                    <a:srgbClr val="000000">
                      <a:alpha val="43137"/>
                    </a:srgbClr>
                  </a:outerShdw>
                </a:effectLst>
              </a:rPr>
              <a:t> XIFRA, S.: </a:t>
            </a:r>
            <a:r>
              <a:rPr lang="es-AR" sz="2200" b="1" i="1" dirty="0" smtClean="0">
                <a:effectLst>
                  <a:outerShdw blurRad="38100" dist="38100" dir="2700000" algn="tl">
                    <a:srgbClr val="000000">
                      <a:alpha val="43137"/>
                    </a:srgbClr>
                  </a:outerShdw>
                </a:effectLst>
              </a:rPr>
              <a:t>Descentralización y autonomía institucional…</a:t>
            </a:r>
            <a:endParaRPr lang="es-AR" sz="2200" dirty="0" smtClean="0">
              <a:effectLst>
                <a:outerShdw blurRad="38100" dist="38100" dir="2700000" algn="tl">
                  <a:srgbClr val="000000">
                    <a:alpha val="43137"/>
                  </a:srgbClr>
                </a:outerShdw>
              </a:effectLst>
            </a:endParaRPr>
          </a:p>
        </p:txBody>
      </p:sp>
      <p:sp>
        <p:nvSpPr>
          <p:cNvPr id="7" name="6 CuadroTexto"/>
          <p:cNvSpPr txBox="1"/>
          <p:nvPr/>
        </p:nvSpPr>
        <p:spPr>
          <a:xfrm>
            <a:off x="161160" y="1044700"/>
            <a:ext cx="8839285" cy="3811300"/>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Decálogo de la Buena Escuela</a:t>
            </a:r>
          </a:p>
          <a:p>
            <a:pPr marL="457200" indent="-457200">
              <a:lnSpc>
                <a:spcPts val="3000"/>
              </a:lnSpc>
              <a:spcBef>
                <a:spcPts val="600"/>
              </a:spcBef>
              <a:spcAft>
                <a:spcPts val="600"/>
              </a:spcAft>
              <a:buFont typeface="+mj-lt"/>
              <a:buAutoNum type="arabicPeriod"/>
            </a:pPr>
            <a:r>
              <a:rPr lang="es-MX" sz="2400" i="1" dirty="0">
                <a:effectLst>
                  <a:outerShdw blurRad="38100" dist="38100" dir="2700000" algn="tl">
                    <a:srgbClr val="000000">
                      <a:alpha val="43137"/>
                    </a:srgbClr>
                  </a:outerShdw>
                </a:effectLst>
              </a:rPr>
              <a:t>Promueve un clima asentado en valores del trabajo y la democracia, que incrementa las oportunidades de aprendizaje.</a:t>
            </a:r>
          </a:p>
          <a:p>
            <a:pPr marL="457200" indent="-457200">
              <a:lnSpc>
                <a:spcPts val="3000"/>
              </a:lnSpc>
              <a:spcBef>
                <a:spcPts val="600"/>
              </a:spcBef>
              <a:spcAft>
                <a:spcPts val="600"/>
              </a:spcAft>
              <a:buFont typeface="+mj-lt"/>
              <a:buAutoNum type="arabicPeriod"/>
            </a:pPr>
            <a:r>
              <a:rPr lang="es-MX" sz="2400" i="1" dirty="0" smtClean="0">
                <a:effectLst>
                  <a:outerShdw blurRad="38100" dist="38100" dir="2700000" algn="tl">
                    <a:srgbClr val="000000">
                      <a:alpha val="43137"/>
                    </a:srgbClr>
                  </a:outerShdw>
                </a:effectLst>
              </a:rPr>
              <a:t>Define </a:t>
            </a:r>
            <a:r>
              <a:rPr lang="es-MX" sz="2400" i="1" dirty="0">
                <a:effectLst>
                  <a:outerShdw blurRad="38100" dist="38100" dir="2700000" algn="tl">
                    <a:srgbClr val="000000">
                      <a:alpha val="43137"/>
                    </a:srgbClr>
                  </a:outerShdw>
                </a:effectLst>
              </a:rPr>
              <a:t>metas precisas centradas en el aprendizaje de los alumnos.</a:t>
            </a:r>
          </a:p>
          <a:p>
            <a:pPr marL="457200" indent="-457200">
              <a:lnSpc>
                <a:spcPts val="3000"/>
              </a:lnSpc>
              <a:spcBef>
                <a:spcPts val="600"/>
              </a:spcBef>
              <a:spcAft>
                <a:spcPts val="600"/>
              </a:spcAft>
              <a:buFont typeface="+mj-lt"/>
              <a:buAutoNum type="arabicPeriod"/>
            </a:pPr>
            <a:r>
              <a:rPr lang="es-MX" sz="2400" i="1" dirty="0" smtClean="0">
                <a:effectLst>
                  <a:outerShdw blurRad="38100" dist="38100" dir="2700000" algn="tl">
                    <a:srgbClr val="000000">
                      <a:alpha val="43137"/>
                    </a:srgbClr>
                  </a:outerShdw>
                </a:effectLst>
              </a:rPr>
              <a:t>Define </a:t>
            </a:r>
            <a:r>
              <a:rPr lang="es-MX" sz="2400" i="1" dirty="0">
                <a:effectLst>
                  <a:outerShdw blurRad="38100" dist="38100" dir="2700000" algn="tl">
                    <a:srgbClr val="000000">
                      <a:alpha val="43137"/>
                    </a:srgbClr>
                  </a:outerShdw>
                </a:effectLst>
              </a:rPr>
              <a:t>expectativas positivas, desafiantes y no discriminatorias en relación con la formación y las posibilidades de los alumnos</a:t>
            </a:r>
            <a:r>
              <a:rPr lang="es-MX" sz="2400" i="1" dirty="0" smtClean="0">
                <a:effectLst>
                  <a:outerShdw blurRad="38100" dist="38100" dir="2700000" algn="tl">
                    <a:srgbClr val="000000">
                      <a:alpha val="43137"/>
                    </a:srgbClr>
                  </a:outerShdw>
                </a:effectLst>
              </a:rPr>
              <a:t>.</a:t>
            </a:r>
          </a:p>
          <a:p>
            <a:pPr marL="457200" indent="-457200">
              <a:lnSpc>
                <a:spcPts val="3000"/>
              </a:lnSpc>
              <a:spcBef>
                <a:spcPts val="600"/>
              </a:spcBef>
              <a:spcAft>
                <a:spcPts val="600"/>
              </a:spcAft>
              <a:buFont typeface="+mj-lt"/>
              <a:buAutoNum type="arabicPeriod"/>
            </a:pPr>
            <a:r>
              <a:rPr lang="es-MX" sz="2400" i="1" dirty="0" smtClean="0">
                <a:effectLst>
                  <a:outerShdw blurRad="38100" dist="38100" dir="2700000" algn="tl">
                    <a:srgbClr val="000000">
                      <a:alpha val="43137"/>
                    </a:srgbClr>
                  </a:outerShdw>
                </a:effectLst>
              </a:rPr>
              <a:t>El equipo directivo funciona dinamizando al conjunto de la comunidad escolar, tiene un liderazgo profesional y democrático.</a:t>
            </a:r>
          </a:p>
        </p:txBody>
      </p:sp>
    </p:spTree>
    <p:extLst>
      <p:ext uri="{BB962C8B-B14F-4D97-AF65-F5344CB8AC3E}">
        <p14:creationId xmlns:p14="http://schemas.microsoft.com/office/powerpoint/2010/main" val="39068906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769441"/>
          </a:xfrm>
          <a:prstGeom prst="rect">
            <a:avLst/>
          </a:prstGeom>
          <a:solidFill>
            <a:schemeClr val="bg1">
              <a:lumMod val="95000"/>
            </a:schemeClr>
          </a:solidFill>
          <a:ln w="38100">
            <a:solidFill>
              <a:srgbClr val="00B0F0"/>
            </a:solidFill>
          </a:ln>
        </p:spPr>
        <p:txBody>
          <a:bodyPr wrap="square" rtlCol="0">
            <a:spAutoFit/>
          </a:bodyPr>
          <a:lstStyle/>
          <a:p>
            <a:pPr algn="ctr"/>
            <a:r>
              <a:rPr lang="es-AR" sz="2200" dirty="0" smtClean="0">
                <a:effectLst>
                  <a:outerShdw blurRad="38100" dist="38100" dir="2700000" algn="tl">
                    <a:srgbClr val="000000">
                      <a:alpha val="43137"/>
                    </a:srgbClr>
                  </a:outerShdw>
                </a:effectLst>
              </a:rPr>
              <a:t>AGUERRONDO, I. y XIFRA, S. </a:t>
            </a:r>
            <a:r>
              <a:rPr lang="es-AR" sz="2200" dirty="0" smtClean="0">
                <a:effectLst>
                  <a:outerShdw blurRad="38100" dist="38100" dir="2700000" algn="tl">
                    <a:srgbClr val="000000">
                      <a:alpha val="43137"/>
                    </a:srgbClr>
                  </a:outerShdw>
                </a:effectLst>
              </a:rPr>
              <a:t>: </a:t>
            </a:r>
            <a:r>
              <a:rPr lang="es-AR" sz="2200" b="1" u="sng" dirty="0" smtClean="0">
                <a:effectLst>
                  <a:outerShdw blurRad="38100" dist="38100" dir="2700000" algn="tl">
                    <a:srgbClr val="000000">
                      <a:alpha val="43137"/>
                    </a:srgbClr>
                  </a:outerShdw>
                </a:effectLst>
              </a:rPr>
              <a:t>‘Cómo piensan las escuelas que innovan’</a:t>
            </a:r>
            <a:r>
              <a:rPr lang="es-AR" sz="2200" dirty="0" smtClean="0">
                <a:effectLst>
                  <a:outerShdw blurRad="38100" dist="38100" dir="2700000" algn="tl">
                    <a:srgbClr val="000000">
                      <a:alpha val="43137"/>
                    </a:srgbClr>
                  </a:outerShdw>
                </a:effectLst>
              </a:rPr>
              <a:t> </a:t>
            </a:r>
          </a:p>
          <a:p>
            <a:pPr algn="ctr"/>
            <a:r>
              <a:rPr lang="es-AR" sz="2200" dirty="0" err="1" smtClean="0">
                <a:effectLst>
                  <a:outerShdw blurRad="38100" dist="38100" dir="2700000" algn="tl">
                    <a:srgbClr val="000000">
                      <a:alpha val="43137"/>
                    </a:srgbClr>
                  </a:outerShdw>
                </a:effectLst>
              </a:rPr>
              <a:t>Cap.III</a:t>
            </a:r>
            <a:r>
              <a:rPr lang="es-AR" sz="2200" dirty="0" smtClean="0">
                <a:effectLst>
                  <a:outerShdw blurRad="38100" dist="38100" dir="2700000" algn="tl">
                    <a:srgbClr val="000000">
                      <a:alpha val="43137"/>
                    </a:srgbClr>
                  </a:outerShdw>
                </a:effectLst>
              </a:rPr>
              <a:t> XIFRA, S.: </a:t>
            </a:r>
            <a:r>
              <a:rPr lang="es-AR" sz="2200" b="1" i="1" dirty="0" smtClean="0">
                <a:effectLst>
                  <a:outerShdw blurRad="38100" dist="38100" dir="2700000" algn="tl">
                    <a:srgbClr val="000000">
                      <a:alpha val="43137"/>
                    </a:srgbClr>
                  </a:outerShdw>
                </a:effectLst>
              </a:rPr>
              <a:t>Descentralización y autonomía institucional…</a:t>
            </a:r>
            <a:endParaRPr lang="es-AR" sz="2200" dirty="0" smtClean="0">
              <a:effectLst>
                <a:outerShdw blurRad="38100" dist="38100" dir="2700000" algn="tl">
                  <a:srgbClr val="000000">
                    <a:alpha val="43137"/>
                  </a:srgbClr>
                </a:outerShdw>
              </a:effectLst>
            </a:endParaRPr>
          </a:p>
        </p:txBody>
      </p:sp>
      <p:sp>
        <p:nvSpPr>
          <p:cNvPr id="7" name="6 CuadroTexto"/>
          <p:cNvSpPr txBox="1"/>
          <p:nvPr/>
        </p:nvSpPr>
        <p:spPr>
          <a:xfrm>
            <a:off x="161160" y="1350110"/>
            <a:ext cx="8839285" cy="3272691"/>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Decálogo de la Buena Escuela</a:t>
            </a:r>
          </a:p>
          <a:p>
            <a:pPr marL="457200" indent="-457200">
              <a:lnSpc>
                <a:spcPts val="3000"/>
              </a:lnSpc>
              <a:spcBef>
                <a:spcPts val="600"/>
              </a:spcBef>
              <a:spcAft>
                <a:spcPts val="600"/>
              </a:spcAft>
              <a:buFont typeface="+mj-lt"/>
              <a:buAutoNum type="arabicPeriod" startAt="5"/>
            </a:pPr>
            <a:r>
              <a:rPr lang="es-MX" sz="2400" i="1" dirty="0" smtClean="0">
                <a:effectLst>
                  <a:outerShdw blurRad="38100" dist="38100" dir="2700000" algn="tl">
                    <a:srgbClr val="000000">
                      <a:alpha val="43137"/>
                    </a:srgbClr>
                  </a:outerShdw>
                </a:effectLst>
              </a:rPr>
              <a:t>Utiliza </a:t>
            </a:r>
            <a:r>
              <a:rPr lang="es-MX" sz="2400" i="1" dirty="0">
                <a:effectLst>
                  <a:outerShdw blurRad="38100" dist="38100" dir="2700000" algn="tl">
                    <a:srgbClr val="000000">
                      <a:alpha val="43137"/>
                    </a:srgbClr>
                  </a:outerShdw>
                </a:effectLst>
              </a:rPr>
              <a:t>el tiempo y el espacio destinado a la enseñanza intensa y variablemente según las necesidades.</a:t>
            </a:r>
          </a:p>
          <a:p>
            <a:pPr marL="457200" indent="-457200">
              <a:lnSpc>
                <a:spcPts val="3000"/>
              </a:lnSpc>
              <a:spcBef>
                <a:spcPts val="600"/>
              </a:spcBef>
              <a:spcAft>
                <a:spcPts val="600"/>
              </a:spcAft>
              <a:buFont typeface="+mj-lt"/>
              <a:buAutoNum type="arabicPeriod" startAt="5"/>
            </a:pPr>
            <a:r>
              <a:rPr lang="es-MX" sz="2400" i="1" dirty="0" smtClean="0">
                <a:effectLst>
                  <a:outerShdw blurRad="38100" dist="38100" dir="2700000" algn="tl">
                    <a:srgbClr val="000000">
                      <a:alpha val="43137"/>
                    </a:srgbClr>
                  </a:outerShdw>
                </a:effectLst>
              </a:rPr>
              <a:t>Promueve </a:t>
            </a:r>
            <a:r>
              <a:rPr lang="es-MX" sz="2400" i="1" dirty="0">
                <a:effectLst>
                  <a:outerShdw blurRad="38100" dist="38100" dir="2700000" algn="tl">
                    <a:srgbClr val="000000">
                      <a:alpha val="43137"/>
                    </a:srgbClr>
                  </a:outerShdw>
                </a:effectLst>
              </a:rPr>
              <a:t>que los alumnos utilicen una gran variedad de materiales de aprendizaje a través de actividades diversas.</a:t>
            </a:r>
          </a:p>
          <a:p>
            <a:pPr marL="457200" indent="-457200">
              <a:lnSpc>
                <a:spcPts val="3000"/>
              </a:lnSpc>
              <a:spcBef>
                <a:spcPts val="600"/>
              </a:spcBef>
              <a:spcAft>
                <a:spcPts val="600"/>
              </a:spcAft>
              <a:buFont typeface="+mj-lt"/>
              <a:buAutoNum type="arabicPeriod" startAt="5"/>
            </a:pPr>
            <a:r>
              <a:rPr lang="es-MX" sz="2400" i="1" dirty="0" smtClean="0">
                <a:effectLst>
                  <a:outerShdw blurRad="38100" dist="38100" dir="2700000" algn="tl">
                    <a:srgbClr val="000000">
                      <a:alpha val="43137"/>
                    </a:srgbClr>
                  </a:outerShdw>
                </a:effectLst>
              </a:rPr>
              <a:t>Todos </a:t>
            </a:r>
            <a:r>
              <a:rPr lang="es-MX" sz="2400" i="1" dirty="0">
                <a:effectLst>
                  <a:outerShdw blurRad="38100" dist="38100" dir="2700000" algn="tl">
                    <a:srgbClr val="000000">
                      <a:alpha val="43137"/>
                    </a:srgbClr>
                  </a:outerShdw>
                </a:effectLst>
              </a:rPr>
              <a:t>los docentes y el personal de apoyo se capacitan permanentemente de acuerdo con un plan institucional</a:t>
            </a:r>
            <a:r>
              <a:rPr lang="es-MX" sz="2400" i="1" dirty="0" smtClean="0">
                <a:effectLst>
                  <a:outerShdw blurRad="38100" dist="38100" dir="2700000" algn="tl">
                    <a:srgbClr val="000000">
                      <a:alpha val="43137"/>
                    </a:srgbClr>
                  </a:outerShdw>
                </a:effectLst>
              </a:rPr>
              <a:t>.</a:t>
            </a:r>
            <a:endParaRPr lang="es-MX"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181760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160" y="128470"/>
            <a:ext cx="8856889" cy="769441"/>
          </a:xfrm>
          <a:prstGeom prst="rect">
            <a:avLst/>
          </a:prstGeom>
          <a:solidFill>
            <a:schemeClr val="bg1">
              <a:lumMod val="95000"/>
            </a:schemeClr>
          </a:solidFill>
          <a:ln w="38100">
            <a:solidFill>
              <a:srgbClr val="00B0F0"/>
            </a:solidFill>
          </a:ln>
        </p:spPr>
        <p:txBody>
          <a:bodyPr wrap="square" rtlCol="0">
            <a:spAutoFit/>
          </a:bodyPr>
          <a:lstStyle/>
          <a:p>
            <a:pPr algn="ctr"/>
            <a:r>
              <a:rPr lang="es-AR" sz="2200" dirty="0" smtClean="0">
                <a:effectLst>
                  <a:outerShdw blurRad="38100" dist="38100" dir="2700000" algn="tl">
                    <a:srgbClr val="000000">
                      <a:alpha val="43137"/>
                    </a:srgbClr>
                  </a:outerShdw>
                </a:effectLst>
              </a:rPr>
              <a:t>AGUERRONDO, I. y XIFRA, S. </a:t>
            </a:r>
            <a:r>
              <a:rPr lang="es-AR" sz="2200" dirty="0" smtClean="0">
                <a:effectLst>
                  <a:outerShdw blurRad="38100" dist="38100" dir="2700000" algn="tl">
                    <a:srgbClr val="000000">
                      <a:alpha val="43137"/>
                    </a:srgbClr>
                  </a:outerShdw>
                </a:effectLst>
              </a:rPr>
              <a:t>: </a:t>
            </a:r>
            <a:r>
              <a:rPr lang="es-AR" sz="2200" b="1" u="sng" dirty="0" smtClean="0">
                <a:effectLst>
                  <a:outerShdw blurRad="38100" dist="38100" dir="2700000" algn="tl">
                    <a:srgbClr val="000000">
                      <a:alpha val="43137"/>
                    </a:srgbClr>
                  </a:outerShdw>
                </a:effectLst>
              </a:rPr>
              <a:t>‘Cómo piensan las escuelas que innovan’</a:t>
            </a:r>
            <a:r>
              <a:rPr lang="es-AR" sz="2200" dirty="0" smtClean="0">
                <a:effectLst>
                  <a:outerShdw blurRad="38100" dist="38100" dir="2700000" algn="tl">
                    <a:srgbClr val="000000">
                      <a:alpha val="43137"/>
                    </a:srgbClr>
                  </a:outerShdw>
                </a:effectLst>
              </a:rPr>
              <a:t> </a:t>
            </a:r>
          </a:p>
          <a:p>
            <a:pPr algn="ctr"/>
            <a:r>
              <a:rPr lang="es-AR" sz="2200" dirty="0" err="1" smtClean="0">
                <a:effectLst>
                  <a:outerShdw blurRad="38100" dist="38100" dir="2700000" algn="tl">
                    <a:srgbClr val="000000">
                      <a:alpha val="43137"/>
                    </a:srgbClr>
                  </a:outerShdw>
                </a:effectLst>
              </a:rPr>
              <a:t>Cap.III</a:t>
            </a:r>
            <a:r>
              <a:rPr lang="es-AR" sz="2200" dirty="0" smtClean="0">
                <a:effectLst>
                  <a:outerShdw blurRad="38100" dist="38100" dir="2700000" algn="tl">
                    <a:srgbClr val="000000">
                      <a:alpha val="43137"/>
                    </a:srgbClr>
                  </a:outerShdw>
                </a:effectLst>
              </a:rPr>
              <a:t> XIFRA, S.: </a:t>
            </a:r>
            <a:r>
              <a:rPr lang="es-AR" sz="2200" b="1" i="1" dirty="0" smtClean="0">
                <a:effectLst>
                  <a:outerShdw blurRad="38100" dist="38100" dir="2700000" algn="tl">
                    <a:srgbClr val="000000">
                      <a:alpha val="43137"/>
                    </a:srgbClr>
                  </a:outerShdw>
                </a:effectLst>
              </a:rPr>
              <a:t>Descentralización y autonomía institucional…</a:t>
            </a:r>
            <a:endParaRPr lang="es-AR" sz="2200" dirty="0" smtClean="0">
              <a:effectLst>
                <a:outerShdw blurRad="38100" dist="38100" dir="2700000" algn="tl">
                  <a:srgbClr val="000000">
                    <a:alpha val="43137"/>
                  </a:srgbClr>
                </a:outerShdw>
              </a:effectLst>
            </a:endParaRPr>
          </a:p>
        </p:txBody>
      </p:sp>
      <p:sp>
        <p:nvSpPr>
          <p:cNvPr id="7" name="6 CuadroTexto"/>
          <p:cNvSpPr txBox="1"/>
          <p:nvPr/>
        </p:nvSpPr>
        <p:spPr>
          <a:xfrm>
            <a:off x="161160" y="1197405"/>
            <a:ext cx="8839285" cy="3272691"/>
          </a:xfrm>
          <a:prstGeom prst="rect">
            <a:avLst/>
          </a:prstGeom>
          <a:solidFill>
            <a:schemeClr val="bg1"/>
          </a:solidFill>
          <a:ln>
            <a:solidFill>
              <a:schemeClr val="tx1"/>
            </a:solidFill>
          </a:ln>
        </p:spPr>
        <p:txBody>
          <a:bodyPr wrap="square" rtlCol="0">
            <a:spAutoFit/>
          </a:bodyPr>
          <a:lstStyle/>
          <a:p>
            <a:pPr algn="ctr">
              <a:lnSpc>
                <a:spcPts val="3200"/>
              </a:lnSpc>
              <a:spcBef>
                <a:spcPts val="600"/>
              </a:spcBef>
              <a:spcAft>
                <a:spcPts val="600"/>
              </a:spcAft>
            </a:pPr>
            <a:r>
              <a:rPr lang="es-AR" sz="2200" b="1" i="1" u="sng" dirty="0" smtClean="0">
                <a:effectLst>
                  <a:outerShdw blurRad="38100" dist="38100" dir="2700000" algn="tl">
                    <a:srgbClr val="000000">
                      <a:alpha val="43137"/>
                    </a:srgbClr>
                  </a:outerShdw>
                </a:effectLst>
              </a:rPr>
              <a:t>Decálogo de la Buena Escuela</a:t>
            </a:r>
          </a:p>
          <a:p>
            <a:pPr marL="457200" indent="-457200">
              <a:lnSpc>
                <a:spcPts val="3000"/>
              </a:lnSpc>
              <a:spcBef>
                <a:spcPts val="600"/>
              </a:spcBef>
              <a:spcAft>
                <a:spcPts val="600"/>
              </a:spcAft>
              <a:buFont typeface="+mj-lt"/>
              <a:buAutoNum type="arabicPeriod" startAt="8"/>
            </a:pPr>
            <a:r>
              <a:rPr lang="es-MX" sz="2400" i="1" dirty="0" smtClean="0">
                <a:effectLst>
                  <a:outerShdw blurRad="38100" dist="38100" dir="2700000" algn="tl">
                    <a:srgbClr val="000000">
                      <a:alpha val="43137"/>
                    </a:srgbClr>
                  </a:outerShdw>
                </a:effectLst>
              </a:rPr>
              <a:t>Desarrollan </a:t>
            </a:r>
            <a:r>
              <a:rPr lang="es-MX" sz="2400" i="1" dirty="0">
                <a:effectLst>
                  <a:outerShdw blurRad="38100" dist="38100" dir="2700000" algn="tl">
                    <a:srgbClr val="000000">
                      <a:alpha val="43137"/>
                    </a:srgbClr>
                  </a:outerShdw>
                </a:effectLst>
              </a:rPr>
              <a:t>una cultura de la evaluación registrando y ponderando avances y retrocesos.</a:t>
            </a:r>
          </a:p>
          <a:p>
            <a:pPr marL="457200" indent="-457200">
              <a:lnSpc>
                <a:spcPts val="3000"/>
              </a:lnSpc>
              <a:spcBef>
                <a:spcPts val="600"/>
              </a:spcBef>
              <a:spcAft>
                <a:spcPts val="600"/>
              </a:spcAft>
              <a:buFont typeface="+mj-lt"/>
              <a:buAutoNum type="arabicPeriod" startAt="8"/>
            </a:pPr>
            <a:r>
              <a:rPr lang="es-MX" sz="2400" i="1" dirty="0" smtClean="0">
                <a:effectLst>
                  <a:outerShdw blurRad="38100" dist="38100" dir="2700000" algn="tl">
                    <a:srgbClr val="000000">
                      <a:alpha val="43137"/>
                    </a:srgbClr>
                  </a:outerShdw>
                </a:effectLst>
              </a:rPr>
              <a:t>Promueve </a:t>
            </a:r>
            <a:r>
              <a:rPr lang="es-MX" sz="2400" i="1" dirty="0">
                <a:effectLst>
                  <a:outerShdw blurRad="38100" dist="38100" dir="2700000" algn="tl">
                    <a:srgbClr val="000000">
                      <a:alpha val="43137"/>
                    </a:srgbClr>
                  </a:outerShdw>
                </a:effectLst>
              </a:rPr>
              <a:t>una convivencia democrática con oportunidades para opinar</a:t>
            </a:r>
            <a:r>
              <a:rPr lang="es-MX" sz="2400" i="1" dirty="0" smtClean="0">
                <a:effectLst>
                  <a:outerShdw blurRad="38100" dist="38100" dir="2700000" algn="tl">
                    <a:srgbClr val="000000">
                      <a:alpha val="43137"/>
                    </a:srgbClr>
                  </a:outerShdw>
                </a:effectLst>
              </a:rPr>
              <a:t>, </a:t>
            </a:r>
            <a:r>
              <a:rPr lang="es-AR" sz="2400" i="1" dirty="0" smtClean="0">
                <a:effectLst>
                  <a:outerShdw blurRad="38100" dist="38100" dir="2700000" algn="tl">
                    <a:srgbClr val="000000">
                      <a:alpha val="43137"/>
                    </a:srgbClr>
                  </a:outerShdw>
                </a:effectLst>
              </a:rPr>
              <a:t>escuchar </a:t>
            </a:r>
            <a:r>
              <a:rPr lang="es-AR" sz="2400" i="1" dirty="0">
                <a:effectLst>
                  <a:outerShdw blurRad="38100" dist="38100" dir="2700000" algn="tl">
                    <a:srgbClr val="000000">
                      <a:alpha val="43137"/>
                    </a:srgbClr>
                  </a:outerShdw>
                </a:effectLst>
              </a:rPr>
              <a:t>y disentir respetuosamente.</a:t>
            </a:r>
          </a:p>
          <a:p>
            <a:pPr marL="457200" indent="-457200">
              <a:lnSpc>
                <a:spcPts val="3000"/>
              </a:lnSpc>
              <a:spcBef>
                <a:spcPts val="600"/>
              </a:spcBef>
              <a:spcAft>
                <a:spcPts val="600"/>
              </a:spcAft>
              <a:buFont typeface="+mj-lt"/>
              <a:buAutoNum type="arabicPeriod" startAt="8"/>
            </a:pPr>
            <a:r>
              <a:rPr lang="es-MX" sz="2400" i="1" dirty="0" smtClean="0">
                <a:effectLst>
                  <a:outerShdw blurRad="38100" dist="38100" dir="2700000" algn="tl">
                    <a:srgbClr val="000000">
                      <a:alpha val="43137"/>
                    </a:srgbClr>
                  </a:outerShdw>
                </a:effectLst>
              </a:rPr>
              <a:t>Alienta </a:t>
            </a:r>
            <a:r>
              <a:rPr lang="es-MX" sz="2400" i="1" dirty="0">
                <a:effectLst>
                  <a:outerShdw blurRad="38100" dist="38100" dir="2700000" algn="tl">
                    <a:srgbClr val="000000">
                      <a:alpha val="43137"/>
                    </a:srgbClr>
                  </a:outerShdw>
                </a:effectLst>
              </a:rPr>
              <a:t>y facilita la participación de los padres y la colaboración y complementación con otras instituciones del medio sociocultural.</a:t>
            </a:r>
            <a:endParaRPr lang="es-AR" sz="22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1817605"/>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296261" y="1350110"/>
            <a:ext cx="8551480" cy="3323987"/>
          </a:xfrm>
          <a:prstGeom prst="rect">
            <a:avLst/>
          </a:prstGeom>
          <a:noFill/>
          <a:ln>
            <a:noFill/>
          </a:ln>
        </p:spPr>
        <p:txBody>
          <a:bodyPr wrap="square" rtlCol="0">
            <a:spAutoFit/>
          </a:bodyPr>
          <a:lstStyle/>
          <a:p>
            <a:pPr marL="457200" indent="-457200">
              <a:lnSpc>
                <a:spcPts val="3600"/>
              </a:lnSpc>
              <a:spcBef>
                <a:spcPts val="600"/>
              </a:spcBef>
              <a:spcAft>
                <a:spcPts val="600"/>
              </a:spcAft>
              <a:buFont typeface="+mj-lt"/>
              <a:buAutoNum type="arabicParenR"/>
            </a:pPr>
            <a:r>
              <a:rPr lang="es-AR" sz="2200" b="1" u="wavyHeavy" dirty="0" smtClean="0">
                <a:effectLst>
                  <a:outerShdw blurRad="38100" dist="38100" dir="2700000" algn="tl">
                    <a:srgbClr val="000000">
                      <a:alpha val="43137"/>
                    </a:srgbClr>
                  </a:outerShdw>
                </a:effectLst>
              </a:rPr>
              <a:t>El proyecto en el que se sustenta la organización</a:t>
            </a:r>
            <a:r>
              <a:rPr lang="es-AR" sz="2200" b="1" dirty="0" smtClean="0">
                <a:effectLst>
                  <a:outerShdw blurRad="38100" dist="38100" dir="2700000" algn="tl">
                    <a:srgbClr val="000000">
                      <a:alpha val="43137"/>
                    </a:srgbClr>
                  </a:outerShdw>
                </a:effectLst>
              </a:rPr>
              <a:t>:</a:t>
            </a:r>
          </a:p>
          <a:p>
            <a:pPr marL="342900" indent="-342900" algn="just">
              <a:lnSpc>
                <a:spcPts val="36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El </a:t>
            </a:r>
            <a:r>
              <a:rPr lang="es-AR" sz="2200" b="1" i="1" u="sng" dirty="0" smtClean="0">
                <a:effectLst>
                  <a:outerShdw blurRad="38100" dist="38100" dir="2700000" algn="tl">
                    <a:srgbClr val="000000">
                      <a:alpha val="43137"/>
                    </a:srgbClr>
                  </a:outerShdw>
                </a:effectLst>
              </a:rPr>
              <a:t>proyecto</a:t>
            </a:r>
            <a:r>
              <a:rPr lang="es-AR" sz="2200" i="1" dirty="0" smtClean="0">
                <a:effectLst>
                  <a:outerShdw blurRad="38100" dist="38100" dir="2700000" algn="tl">
                    <a:srgbClr val="000000">
                      <a:alpha val="43137"/>
                    </a:srgbClr>
                  </a:outerShdw>
                </a:effectLst>
              </a:rPr>
              <a:t> está primero en la constitución de una organización; luego el </a:t>
            </a:r>
            <a:r>
              <a:rPr lang="es-AR" sz="2200" b="1" i="1" u="sng" dirty="0" smtClean="0">
                <a:effectLst>
                  <a:outerShdw blurRad="38100" dist="38100" dir="2700000" algn="tl">
                    <a:srgbClr val="000000">
                      <a:alpha val="43137"/>
                    </a:srgbClr>
                  </a:outerShdw>
                </a:effectLst>
              </a:rPr>
              <a:t>plan de acción.</a:t>
            </a:r>
            <a:r>
              <a:rPr lang="es-AR" sz="2200" dirty="0" smtClean="0">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explícito</a:t>
            </a:r>
          </a:p>
          <a:p>
            <a:pPr marL="342900" indent="-342900" algn="just">
              <a:lnSpc>
                <a:spcPts val="36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Necesita ser 		       compartido  	reducir la alienación</a:t>
            </a:r>
          </a:p>
          <a:p>
            <a:pPr lvl="5">
              <a:lnSpc>
                <a:spcPts val="3600"/>
              </a:lnSpc>
              <a:spcBef>
                <a:spcPts val="600"/>
              </a:spcBef>
              <a:spcAft>
                <a:spcPts val="600"/>
              </a:spcAft>
            </a:pPr>
            <a:r>
              <a:rPr lang="es-AR" sz="2200" i="1" dirty="0" smtClean="0">
                <a:effectLst>
                  <a:outerShdw blurRad="38100" dist="38100" dir="2700000" algn="tl">
                    <a:srgbClr val="000000">
                      <a:alpha val="43137"/>
                    </a:srgbClr>
                  </a:outerShdw>
                </a:effectLst>
              </a:rPr>
              <a:t>de la participación, para  	promover bienestar, 					identidad y compromiso</a:t>
            </a:r>
            <a:endParaRPr lang="es-AR" sz="2200" i="1" dirty="0">
              <a:effectLst>
                <a:outerShdw blurRad="38100" dist="38100" dir="2700000" algn="tl">
                  <a:srgbClr val="000000">
                    <a:alpha val="43137"/>
                  </a:srgbClr>
                </a:outerShdw>
              </a:effectLst>
            </a:endParaRPr>
          </a:p>
        </p:txBody>
      </p:sp>
      <p:cxnSp>
        <p:nvCxnSpPr>
          <p:cNvPr id="3" name="2 Conector recto de flecha"/>
          <p:cNvCxnSpPr/>
          <p:nvPr/>
        </p:nvCxnSpPr>
        <p:spPr>
          <a:xfrm flipV="1">
            <a:off x="2281425" y="2877160"/>
            <a:ext cx="1068935" cy="458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a:off x="2281425" y="3335276"/>
            <a:ext cx="122133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Conector recto de flecha"/>
          <p:cNvCxnSpPr/>
          <p:nvPr/>
        </p:nvCxnSpPr>
        <p:spPr>
          <a:xfrm>
            <a:off x="1517900" y="3487980"/>
            <a:ext cx="1068935" cy="4581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Conector recto de flecha"/>
          <p:cNvCxnSpPr/>
          <p:nvPr/>
        </p:nvCxnSpPr>
        <p:spPr>
          <a:xfrm flipV="1">
            <a:off x="5488230" y="3487981"/>
            <a:ext cx="305410" cy="4581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Conector recto de flecha"/>
          <p:cNvCxnSpPr/>
          <p:nvPr/>
        </p:nvCxnSpPr>
        <p:spPr>
          <a:xfrm>
            <a:off x="5488230" y="3946095"/>
            <a:ext cx="305410" cy="1527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9582651"/>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754375" y="1350110"/>
            <a:ext cx="7482545" cy="3323987"/>
          </a:xfrm>
          <a:prstGeom prst="rect">
            <a:avLst/>
          </a:prstGeom>
          <a:noFill/>
          <a:ln>
            <a:noFill/>
          </a:ln>
        </p:spPr>
        <p:txBody>
          <a:bodyPr wrap="square" rtlCol="0">
            <a:spAutoFit/>
          </a:bodyPr>
          <a:lstStyle/>
          <a:p>
            <a:pPr marL="457200" indent="-457200">
              <a:lnSpc>
                <a:spcPts val="3600"/>
              </a:lnSpc>
              <a:spcBef>
                <a:spcPts val="600"/>
              </a:spcBef>
              <a:spcAft>
                <a:spcPts val="600"/>
              </a:spcAft>
              <a:buFont typeface="+mj-lt"/>
              <a:buAutoNum type="arabicParenR" startAt="2"/>
            </a:pPr>
            <a:r>
              <a:rPr lang="es-AR" sz="2200" b="1" u="wavyHeavy" dirty="0" smtClean="0">
                <a:effectLst>
                  <a:outerShdw blurRad="38100" dist="38100" dir="2700000" algn="tl">
                    <a:srgbClr val="000000">
                      <a:alpha val="43137"/>
                    </a:srgbClr>
                  </a:outerShdw>
                </a:effectLst>
              </a:rPr>
              <a:t>La estructura organizativa</a:t>
            </a:r>
            <a:r>
              <a:rPr lang="es-AR" sz="2200" b="1" dirty="0" smtClean="0">
                <a:effectLst>
                  <a:outerShdw blurRad="38100" dist="38100" dir="2700000" algn="tl">
                    <a:srgbClr val="000000">
                      <a:alpha val="43137"/>
                    </a:srgbClr>
                  </a:outerShdw>
                </a:effectLst>
              </a:rPr>
              <a:t>:</a:t>
            </a:r>
          </a:p>
          <a:p>
            <a:pPr marL="342900" indent="-342900" algn="just">
              <a:lnSpc>
                <a:spcPts val="3600"/>
              </a:lnSpc>
              <a:spcBef>
                <a:spcPts val="600"/>
              </a:spcBef>
              <a:spcAft>
                <a:spcPts val="600"/>
              </a:spcAft>
              <a:buBlip>
                <a:blip r:embed="rId2"/>
              </a:buBlip>
            </a:pPr>
            <a:r>
              <a:rPr lang="es-AR" sz="2200" b="1" i="1" u="sng" dirty="0" smtClean="0">
                <a:effectLst>
                  <a:outerShdw blurRad="38100" dist="38100" dir="2700000" algn="tl">
                    <a:srgbClr val="000000">
                      <a:alpha val="43137"/>
                    </a:srgbClr>
                  </a:outerShdw>
                </a:effectLst>
              </a:rPr>
              <a:t>Estructura</a:t>
            </a:r>
            <a:r>
              <a:rPr lang="es-AR" sz="2200" i="1" dirty="0" smtClean="0">
                <a:effectLst>
                  <a:outerShdw blurRad="38100" dist="38100" dir="2700000" algn="tl">
                    <a:srgbClr val="000000">
                      <a:alpha val="43137"/>
                    </a:srgbClr>
                  </a:outerShdw>
                </a:effectLst>
              </a:rPr>
              <a:t> → sistema interrelacionado de </a:t>
            </a:r>
            <a:r>
              <a:rPr lang="es-AR" sz="2200" b="1" i="1" u="sng" dirty="0" smtClean="0">
                <a:effectLst>
                  <a:outerShdw blurRad="38100" dist="38100" dir="2700000" algn="tl">
                    <a:srgbClr val="000000">
                      <a:alpha val="43137"/>
                    </a:srgbClr>
                  </a:outerShdw>
                </a:effectLst>
              </a:rPr>
              <a:t>roles oficialmente</a:t>
            </a:r>
            <a:r>
              <a:rPr lang="es-AR" sz="2200" b="1" i="1" dirty="0" smtClean="0">
                <a:effectLst>
                  <a:outerShdw blurRad="38100" dist="38100" dir="2700000" algn="tl">
                    <a:srgbClr val="000000">
                      <a:alpha val="43137"/>
                    </a:srgbClr>
                  </a:outerShdw>
                </a:effectLst>
              </a:rPr>
              <a:t> </a:t>
            </a:r>
            <a:r>
              <a:rPr lang="es-AR" sz="2200" b="1" i="1" dirty="0" smtClean="0"/>
              <a:t>		</a:t>
            </a:r>
            <a:r>
              <a:rPr lang="es-AR" sz="2200" b="1" i="1" u="sng" dirty="0" smtClean="0">
                <a:effectLst>
                  <a:outerShdw blurRad="38100" dist="38100" dir="2700000" algn="tl">
                    <a:srgbClr val="000000">
                      <a:alpha val="43137"/>
                    </a:srgbClr>
                  </a:outerShdw>
                </a:effectLst>
              </a:rPr>
              <a:t>sancionados</a:t>
            </a:r>
            <a:r>
              <a:rPr lang="es-AR" sz="2200" i="1" dirty="0" smtClean="0">
                <a:effectLst>
                  <a:outerShdw blurRad="38100" dist="38100" dir="2700000" algn="tl">
                    <a:srgbClr val="000000">
                      <a:alpha val="43137"/>
                    </a:srgbClr>
                  </a:outerShdw>
                </a:effectLst>
              </a:rPr>
              <a:t> que forman parte del </a:t>
            </a:r>
            <a:r>
              <a:rPr lang="es-AR" sz="2200" b="1" i="1" u="sng" dirty="0" smtClean="0">
                <a:effectLst>
                  <a:outerShdw blurRad="38100" dist="38100" dir="2700000" algn="tl">
                    <a:srgbClr val="000000">
                      <a:alpha val="43137"/>
                    </a:srgbClr>
                  </a:outerShdw>
                </a:effectLst>
              </a:rPr>
              <a:t>organigrama</a:t>
            </a:r>
            <a:r>
              <a:rPr lang="es-AR" sz="2200" i="1" dirty="0" smtClean="0">
                <a:effectLst>
                  <a:outerShdw blurRad="38100" dist="38100" dir="2700000" algn="tl">
                    <a:srgbClr val="000000">
                      <a:alpha val="43137"/>
                    </a:srgbClr>
                  </a:outerShdw>
                </a:effectLst>
              </a:rPr>
              <a:t> 			(</a:t>
            </a:r>
            <a:r>
              <a:rPr lang="es-AR" sz="2200" b="1" i="1" u="sng" dirty="0" smtClean="0">
                <a:effectLst>
                  <a:outerShdw blurRad="38100" dist="38100" dir="2700000" algn="tl">
                    <a:srgbClr val="000000">
                      <a:alpha val="43137"/>
                    </a:srgbClr>
                  </a:outerShdw>
                </a:effectLst>
              </a:rPr>
              <a:t>funciones</a:t>
            </a:r>
            <a:r>
              <a:rPr lang="es-AR" sz="2200" i="1" dirty="0" smtClean="0">
                <a:effectLst>
                  <a:outerShdw blurRad="38100" dist="38100" dir="2700000" algn="tl">
                    <a:srgbClr val="000000">
                      <a:alpha val="43137"/>
                    </a:srgbClr>
                  </a:outerShdw>
                </a:effectLst>
              </a:rPr>
              <a:t> y </a:t>
            </a:r>
            <a:r>
              <a:rPr lang="es-AR" sz="2200" b="1" i="1" u="sng" dirty="0" smtClean="0">
                <a:effectLst>
                  <a:outerShdw blurRad="38100" dist="38100" dir="2700000" algn="tl">
                    <a:srgbClr val="000000">
                      <a:alpha val="43137"/>
                    </a:srgbClr>
                  </a:outerShdw>
                </a:effectLst>
              </a:rPr>
              <a:t>responsabilidades</a:t>
            </a:r>
            <a:r>
              <a:rPr lang="es-AR" sz="2200" i="1" dirty="0" smtClean="0">
                <a:effectLst>
                  <a:outerShdw blurRad="38100" dist="38100" dir="2700000" algn="tl">
                    <a:srgbClr val="000000">
                      <a:alpha val="43137"/>
                    </a:srgbClr>
                  </a:outerShdw>
                </a:effectLst>
              </a:rPr>
              <a:t>)</a:t>
            </a:r>
            <a:r>
              <a:rPr lang="es-AR" sz="2200" b="1" i="1" dirty="0" smtClean="0">
                <a:effectLst>
                  <a:outerShdw blurRad="38100" dist="38100" dir="2700000" algn="tl">
                    <a:srgbClr val="000000">
                      <a:alpha val="43137"/>
                    </a:srgbClr>
                  </a:outerShdw>
                </a:effectLst>
              </a:rPr>
              <a:t>	</a:t>
            </a:r>
          </a:p>
          <a:p>
            <a:pPr algn="just">
              <a:lnSpc>
                <a:spcPts val="3600"/>
              </a:lnSpc>
              <a:spcBef>
                <a:spcPts val="600"/>
              </a:spcBef>
              <a:spcAft>
                <a:spcPts val="600"/>
              </a:spcAft>
            </a:pPr>
            <a:endParaRPr lang="es-AR" sz="2200" b="1" i="1" dirty="0" smtClean="0">
              <a:effectLst>
                <a:outerShdw blurRad="38100" dist="38100" dir="2700000" algn="tl">
                  <a:srgbClr val="000000">
                    <a:alpha val="43137"/>
                  </a:srgbClr>
                </a:outerShdw>
              </a:effectLst>
            </a:endParaRPr>
          </a:p>
          <a:p>
            <a:pPr marL="342900" indent="-342900" algn="just">
              <a:lnSpc>
                <a:spcPts val="36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Es fundamental su </a:t>
            </a:r>
            <a:r>
              <a:rPr lang="es-AR" sz="2200" b="1" i="1" u="sng" dirty="0" smtClean="0">
                <a:effectLst>
                  <a:outerShdw blurRad="38100" dist="38100" dir="2700000" algn="tl">
                    <a:srgbClr val="000000">
                      <a:alpha val="43137"/>
                    </a:srgbClr>
                  </a:outerShdw>
                </a:effectLst>
              </a:rPr>
              <a:t>claridad</a:t>
            </a:r>
            <a:endParaRPr lang="es-AR" sz="22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962909"/>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161160" y="1350110"/>
            <a:ext cx="6854119" cy="3631763"/>
          </a:xfrm>
          <a:prstGeom prst="rect">
            <a:avLst/>
          </a:prstGeom>
          <a:noFill/>
          <a:ln>
            <a:noFill/>
          </a:ln>
        </p:spPr>
        <p:txBody>
          <a:bodyPr wrap="square" rtlCol="0">
            <a:spAutoFit/>
          </a:bodyPr>
          <a:lstStyle/>
          <a:p>
            <a:pPr marL="457200" indent="-457200">
              <a:lnSpc>
                <a:spcPts val="3600"/>
              </a:lnSpc>
              <a:spcBef>
                <a:spcPts val="600"/>
              </a:spcBef>
              <a:spcAft>
                <a:spcPts val="600"/>
              </a:spcAft>
              <a:buFont typeface="+mj-lt"/>
              <a:buAutoNum type="arabicParenR" startAt="2"/>
            </a:pPr>
            <a:r>
              <a:rPr lang="es-AR" sz="2200" b="1" u="wavyHeavy" dirty="0" smtClean="0">
                <a:effectLst>
                  <a:outerShdw blurRad="38100" dist="38100" dir="2700000" algn="tl">
                    <a:srgbClr val="000000">
                      <a:alpha val="43137"/>
                    </a:srgbClr>
                  </a:outerShdw>
                </a:effectLst>
              </a:rPr>
              <a:t>La estructura organizativa</a:t>
            </a:r>
            <a:r>
              <a:rPr lang="es-AR" sz="2200" b="1" dirty="0" smtClean="0">
                <a:effectLst>
                  <a:outerShdw blurRad="38100" dist="38100" dir="2700000" algn="tl">
                    <a:srgbClr val="000000">
                      <a:alpha val="43137"/>
                    </a:srgbClr>
                  </a:outerShdw>
                </a:effectLst>
              </a:rPr>
              <a:t>:</a:t>
            </a:r>
          </a:p>
          <a:p>
            <a:pPr marL="457200" indent="-457200">
              <a:lnSpc>
                <a:spcPts val="3600"/>
              </a:lnSpc>
              <a:spcBef>
                <a:spcPts val="600"/>
              </a:spcBef>
              <a:spcAft>
                <a:spcPts val="600"/>
              </a:spcAft>
              <a:buBlip>
                <a:blip r:embed="rId2"/>
              </a:buBlip>
            </a:pPr>
            <a:r>
              <a:rPr lang="es-AR" sz="2200" u="sng" dirty="0" smtClean="0">
                <a:effectLst>
                  <a:outerShdw blurRad="38100" dist="38100" dir="2700000" algn="tl">
                    <a:srgbClr val="000000">
                      <a:alpha val="43137"/>
                    </a:srgbClr>
                  </a:outerShdw>
                </a:effectLst>
              </a:rPr>
              <a:t>Tipos de estructuras organizativas:</a:t>
            </a:r>
          </a:p>
          <a:p>
            <a:pPr marL="914400" lvl="1" indent="-457200">
              <a:lnSpc>
                <a:spcPts val="3600"/>
              </a:lnSpc>
              <a:spcBef>
                <a:spcPts val="600"/>
              </a:spcBef>
              <a:spcAft>
                <a:spcPts val="600"/>
              </a:spcAft>
              <a:buFont typeface="+mj-lt"/>
              <a:buAutoNum type="alphaLcParenR"/>
            </a:pPr>
            <a:r>
              <a:rPr lang="es-AR" sz="2200" b="1" i="1" dirty="0" smtClean="0">
                <a:effectLst>
                  <a:outerShdw blurRad="38100" dist="38100" dir="2700000" algn="tl">
                    <a:srgbClr val="000000">
                      <a:alpha val="43137"/>
                    </a:srgbClr>
                  </a:outerShdw>
                </a:effectLst>
              </a:rPr>
              <a:t>E. formal u oficial</a:t>
            </a:r>
          </a:p>
          <a:p>
            <a:pPr marL="914400" lvl="1" indent="-457200">
              <a:lnSpc>
                <a:spcPts val="3600"/>
              </a:lnSpc>
              <a:spcBef>
                <a:spcPts val="600"/>
              </a:spcBef>
              <a:spcAft>
                <a:spcPts val="600"/>
              </a:spcAft>
              <a:buFont typeface="+mj-lt"/>
              <a:buAutoNum type="alphaLcParenR"/>
            </a:pPr>
            <a:r>
              <a:rPr lang="es-AR" sz="2200" b="1" i="1" dirty="0" smtClean="0">
                <a:effectLst>
                  <a:outerShdw blurRad="38100" dist="38100" dir="2700000" algn="tl">
                    <a:srgbClr val="000000">
                      <a:alpha val="43137"/>
                    </a:srgbClr>
                  </a:outerShdw>
                </a:effectLst>
              </a:rPr>
              <a:t>E. presunta </a:t>
            </a:r>
            <a:r>
              <a:rPr lang="es-AR" sz="2200" i="1" dirty="0" smtClean="0">
                <a:effectLst>
                  <a:outerShdw blurRad="38100" dist="38100" dir="2700000" algn="tl">
                    <a:srgbClr val="000000">
                      <a:alpha val="43137"/>
                    </a:srgbClr>
                  </a:outerShdw>
                </a:effectLst>
              </a:rPr>
              <a:t>(los miembros la perciben como real)</a:t>
            </a:r>
          </a:p>
          <a:p>
            <a:pPr marL="914400" lvl="1" indent="-457200">
              <a:lnSpc>
                <a:spcPts val="3600"/>
              </a:lnSpc>
              <a:spcBef>
                <a:spcPts val="600"/>
              </a:spcBef>
              <a:spcAft>
                <a:spcPts val="600"/>
              </a:spcAft>
              <a:buFont typeface="+mj-lt"/>
              <a:buAutoNum type="alphaLcParenR"/>
            </a:pPr>
            <a:r>
              <a:rPr lang="es-AR" sz="2200" b="1" i="1" dirty="0" smtClean="0">
                <a:effectLst>
                  <a:outerShdw blurRad="38100" dist="38100" dir="2700000" algn="tl">
                    <a:srgbClr val="000000">
                      <a:alpha val="43137"/>
                    </a:srgbClr>
                  </a:outerShdw>
                </a:effectLst>
              </a:rPr>
              <a:t>E. existente </a:t>
            </a:r>
            <a:r>
              <a:rPr lang="es-AR" sz="2200" i="1" dirty="0" smtClean="0">
                <a:effectLst>
                  <a:outerShdw blurRad="38100" dist="38100" dir="2700000" algn="tl">
                    <a:srgbClr val="000000">
                      <a:alpha val="43137"/>
                    </a:srgbClr>
                  </a:outerShdw>
                </a:effectLst>
              </a:rPr>
              <a:t>(la que opera efectivamente)</a:t>
            </a:r>
          </a:p>
          <a:p>
            <a:pPr marL="914400" lvl="1" indent="-457200">
              <a:lnSpc>
                <a:spcPts val="3600"/>
              </a:lnSpc>
              <a:spcBef>
                <a:spcPts val="600"/>
              </a:spcBef>
              <a:spcAft>
                <a:spcPts val="600"/>
              </a:spcAft>
              <a:buFont typeface="+mj-lt"/>
              <a:buAutoNum type="alphaLcParenR"/>
            </a:pPr>
            <a:r>
              <a:rPr lang="es-AR" sz="2200" b="1" i="1" dirty="0" smtClean="0">
                <a:effectLst>
                  <a:outerShdw blurRad="38100" dist="38100" dir="2700000" algn="tl">
                    <a:srgbClr val="000000">
                      <a:alpha val="43137"/>
                    </a:srgbClr>
                  </a:outerShdw>
                </a:effectLst>
              </a:rPr>
              <a:t>E. requerida o necesaria </a:t>
            </a:r>
            <a:r>
              <a:rPr lang="es-AR" sz="2200" i="1" dirty="0" smtClean="0">
                <a:effectLst>
                  <a:outerShdw blurRad="38100" dist="38100" dir="2700000" algn="tl">
                    <a:srgbClr val="000000">
                      <a:alpha val="43137"/>
                    </a:srgbClr>
                  </a:outerShdw>
                </a:effectLst>
              </a:rPr>
              <a:t>(lo marca la situación)</a:t>
            </a:r>
            <a:endParaRPr lang="es-AR" sz="2200" b="1" i="1" dirty="0" smtClean="0">
              <a:effectLst>
                <a:outerShdw blurRad="38100" dist="38100" dir="2700000" algn="tl">
                  <a:srgbClr val="000000">
                    <a:alpha val="43137"/>
                  </a:srgbClr>
                </a:outerShdw>
              </a:effectLst>
            </a:endParaRPr>
          </a:p>
        </p:txBody>
      </p:sp>
      <p:sp>
        <p:nvSpPr>
          <p:cNvPr id="4" name="3 CuadroTexto"/>
          <p:cNvSpPr txBox="1"/>
          <p:nvPr/>
        </p:nvSpPr>
        <p:spPr>
          <a:xfrm>
            <a:off x="7276748" y="2175644"/>
            <a:ext cx="1741301" cy="2814617"/>
          </a:xfrm>
          <a:prstGeom prst="rect">
            <a:avLst/>
          </a:prstGeom>
          <a:noFill/>
          <a:ln>
            <a:noFill/>
          </a:ln>
        </p:spPr>
        <p:txBody>
          <a:bodyPr wrap="square" rtlCol="0">
            <a:spAutoFit/>
          </a:bodyPr>
          <a:lstStyle/>
          <a:p>
            <a:pPr>
              <a:lnSpc>
                <a:spcPts val="3600"/>
              </a:lnSpc>
              <a:spcBef>
                <a:spcPts val="600"/>
              </a:spcBef>
              <a:spcAft>
                <a:spcPts val="600"/>
              </a:spcAft>
            </a:pPr>
            <a:r>
              <a:rPr lang="es-AR" sz="2000" i="1" dirty="0" smtClean="0">
                <a:effectLst>
                  <a:outerShdw blurRad="38100" dist="38100" dir="2700000" algn="tl">
                    <a:srgbClr val="000000">
                      <a:alpha val="43137"/>
                    </a:srgbClr>
                  </a:outerShdw>
                </a:effectLst>
              </a:rPr>
              <a:t>Su divergencia genera: </a:t>
            </a:r>
            <a:r>
              <a:rPr lang="es-AR" sz="2000" b="1" i="1" dirty="0" smtClean="0">
                <a:effectLst>
                  <a:outerShdw blurRad="38100" dist="38100" dir="2700000" algn="tl">
                    <a:srgbClr val="000000">
                      <a:alpha val="43137"/>
                    </a:srgbClr>
                  </a:outerShdw>
                </a:effectLst>
              </a:rPr>
              <a:t>desajustes</a:t>
            </a:r>
            <a:r>
              <a:rPr lang="es-AR" sz="2000" i="1" dirty="0" smtClean="0">
                <a:effectLst>
                  <a:outerShdw blurRad="38100" dist="38100" dir="2700000" algn="tl">
                    <a:srgbClr val="000000">
                      <a:alpha val="43137"/>
                    </a:srgbClr>
                  </a:outerShdw>
                </a:effectLst>
              </a:rPr>
              <a:t>, </a:t>
            </a:r>
            <a:r>
              <a:rPr lang="es-AR" sz="2000" b="1" i="1" dirty="0" smtClean="0">
                <a:effectLst>
                  <a:outerShdw blurRad="38100" dist="38100" dir="2700000" algn="tl">
                    <a:srgbClr val="000000">
                      <a:alpha val="43137"/>
                    </a:srgbClr>
                  </a:outerShdw>
                </a:effectLst>
              </a:rPr>
              <a:t>tensiones</a:t>
            </a:r>
            <a:r>
              <a:rPr lang="es-AR" sz="2000" i="1" dirty="0" smtClean="0">
                <a:effectLst>
                  <a:outerShdw blurRad="38100" dist="38100" dir="2700000" algn="tl">
                    <a:srgbClr val="000000">
                      <a:alpha val="43137"/>
                    </a:srgbClr>
                  </a:outerShdw>
                </a:effectLst>
              </a:rPr>
              <a:t>, </a:t>
            </a:r>
            <a:r>
              <a:rPr lang="es-AR" sz="2000" b="1" i="1" dirty="0" smtClean="0">
                <a:effectLst>
                  <a:outerShdw blurRad="38100" dist="38100" dir="2700000" algn="tl">
                    <a:srgbClr val="000000">
                      <a:alpha val="43137"/>
                    </a:srgbClr>
                  </a:outerShdw>
                </a:effectLst>
              </a:rPr>
              <a:t>conflictos</a:t>
            </a:r>
            <a:r>
              <a:rPr lang="es-AR" sz="2000" i="1" dirty="0" smtClean="0">
                <a:effectLst>
                  <a:outerShdw blurRad="38100" dist="38100" dir="2700000" algn="tl">
                    <a:srgbClr val="000000">
                      <a:alpha val="43137"/>
                    </a:srgbClr>
                  </a:outerShdw>
                </a:effectLst>
              </a:rPr>
              <a:t>, </a:t>
            </a:r>
            <a:r>
              <a:rPr lang="es-AR" sz="2000" b="1" i="1" dirty="0" smtClean="0">
                <a:effectLst>
                  <a:outerShdw blurRad="38100" dist="38100" dir="2700000" algn="tl">
                    <a:srgbClr val="000000">
                      <a:alpha val="43137"/>
                    </a:srgbClr>
                  </a:outerShdw>
                </a:effectLst>
              </a:rPr>
              <a:t>ineficiencia</a:t>
            </a:r>
          </a:p>
        </p:txBody>
      </p:sp>
      <p:sp>
        <p:nvSpPr>
          <p:cNvPr id="2" name="1 Cerrar llave"/>
          <p:cNvSpPr/>
          <p:nvPr/>
        </p:nvSpPr>
        <p:spPr>
          <a:xfrm>
            <a:off x="6557165" y="2571749"/>
            <a:ext cx="610820" cy="2410123"/>
          </a:xfrm>
          <a:prstGeom prst="rightBrace">
            <a:avLst>
              <a:gd name="adj1" fmla="val 22259"/>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3664410524"/>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475371" y="1350110"/>
            <a:ext cx="8228465" cy="3323987"/>
          </a:xfrm>
          <a:prstGeom prst="rect">
            <a:avLst/>
          </a:prstGeom>
          <a:noFill/>
          <a:ln>
            <a:noFill/>
          </a:ln>
        </p:spPr>
        <p:txBody>
          <a:bodyPr wrap="square" rtlCol="0">
            <a:spAutoFit/>
          </a:bodyPr>
          <a:lstStyle/>
          <a:p>
            <a:pPr marL="457200" indent="-457200">
              <a:lnSpc>
                <a:spcPts val="3600"/>
              </a:lnSpc>
              <a:spcBef>
                <a:spcPts val="600"/>
              </a:spcBef>
              <a:spcAft>
                <a:spcPts val="600"/>
              </a:spcAft>
              <a:buFont typeface="+mj-lt"/>
              <a:buAutoNum type="arabicParenR" startAt="2"/>
            </a:pPr>
            <a:r>
              <a:rPr lang="es-AR" sz="2200" b="1" u="wavyHeavy" dirty="0" smtClean="0">
                <a:effectLst>
                  <a:outerShdw blurRad="38100" dist="38100" dir="2700000" algn="tl">
                    <a:srgbClr val="000000">
                      <a:alpha val="43137"/>
                    </a:srgbClr>
                  </a:outerShdw>
                </a:effectLst>
              </a:rPr>
              <a:t>La estructura organizativa</a:t>
            </a:r>
            <a:r>
              <a:rPr lang="es-AR" sz="2200" b="1" dirty="0" smtClean="0">
                <a:effectLst>
                  <a:outerShdw blurRad="38100" dist="38100" dir="2700000" algn="tl">
                    <a:srgbClr val="000000">
                      <a:alpha val="43137"/>
                    </a:srgbClr>
                  </a:outerShdw>
                </a:effectLst>
              </a:rPr>
              <a:t>:</a:t>
            </a:r>
          </a:p>
          <a:p>
            <a:pPr marL="457200" indent="-457200">
              <a:lnSpc>
                <a:spcPts val="36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Separación entre 	    </a:t>
            </a:r>
            <a:r>
              <a:rPr lang="es-AR" sz="2200" b="1" i="1" dirty="0" smtClean="0">
                <a:effectLst>
                  <a:outerShdw blurRad="38100" dist="38100" dir="2700000" algn="tl">
                    <a:srgbClr val="000000">
                      <a:alpha val="43137"/>
                    </a:srgbClr>
                  </a:outerShdw>
                </a:effectLst>
              </a:rPr>
              <a:t>persona</a:t>
            </a:r>
            <a:r>
              <a:rPr lang="es-AR" sz="2200" i="1" dirty="0" smtClean="0">
                <a:effectLst>
                  <a:outerShdw blurRad="38100" dist="38100" dir="2700000" algn="tl">
                    <a:srgbClr val="000000">
                      <a:alpha val="43137"/>
                    </a:srgbClr>
                  </a:outerShdw>
                </a:effectLst>
              </a:rPr>
              <a:t> (hay rotación)</a:t>
            </a:r>
          </a:p>
          <a:p>
            <a:pPr lvl="2">
              <a:lnSpc>
                <a:spcPts val="3600"/>
              </a:lnSpc>
              <a:spcBef>
                <a:spcPts val="600"/>
              </a:spcBef>
              <a:spcAft>
                <a:spcPts val="600"/>
              </a:spcAft>
            </a:pPr>
            <a:r>
              <a:rPr lang="es-AR" sz="2200" i="1" dirty="0">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rol</a:t>
            </a:r>
            <a:r>
              <a:rPr lang="es-AR" sz="2200" i="1" dirty="0" smtClean="0">
                <a:effectLst>
                  <a:outerShdw blurRad="38100" dist="38100" dir="2700000" algn="tl">
                    <a:srgbClr val="000000">
                      <a:alpha val="43137"/>
                    </a:srgbClr>
                  </a:outerShdw>
                </a:effectLst>
              </a:rPr>
              <a:t> (tiende a ser fijo y permanente)</a:t>
            </a:r>
            <a:endParaRPr lang="es-AR" sz="2200" b="1" i="1" dirty="0">
              <a:effectLst>
                <a:outerShdw blurRad="38100" dist="38100" dir="2700000" algn="tl">
                  <a:srgbClr val="000000">
                    <a:alpha val="43137"/>
                  </a:srgbClr>
                </a:outerShdw>
              </a:effectLst>
            </a:endParaRPr>
          </a:p>
          <a:p>
            <a:pPr marL="457200" lvl="2" indent="-457200">
              <a:lnSpc>
                <a:spcPts val="36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En estructuras de gran tamaño (para evitar situación anárquica) se debe buscar el </a:t>
            </a:r>
            <a:r>
              <a:rPr lang="es-AR" sz="2200" b="1" i="1" dirty="0" smtClean="0">
                <a:effectLst>
                  <a:outerShdw blurRad="38100" dist="38100" dir="2700000" algn="tl">
                    <a:srgbClr val="000000">
                      <a:alpha val="43137"/>
                    </a:srgbClr>
                  </a:outerShdw>
                </a:effectLst>
              </a:rPr>
              <a:t>«Factor de mutuo reconocimiento»</a:t>
            </a:r>
            <a:r>
              <a:rPr lang="es-AR" sz="2200" i="1" dirty="0" smtClean="0">
                <a:effectLst>
                  <a:outerShdw blurRad="38100" dist="38100" dir="2700000" algn="tl">
                    <a:srgbClr val="000000">
                      <a:alpha val="43137"/>
                    </a:srgbClr>
                  </a:outerShdw>
                </a:effectLst>
              </a:rPr>
              <a:t> para evitar la </a:t>
            </a:r>
            <a:r>
              <a:rPr lang="es-AR" sz="2200" b="1" i="1" dirty="0" smtClean="0">
                <a:effectLst>
                  <a:outerShdw blurRad="38100" dist="38100" dir="2700000" algn="tl">
                    <a:srgbClr val="000000">
                      <a:alpha val="43137"/>
                    </a:srgbClr>
                  </a:outerShdw>
                </a:effectLst>
              </a:rPr>
              <a:t>alienación</a:t>
            </a:r>
            <a:r>
              <a:rPr lang="es-AR" sz="2200" i="1" dirty="0" smtClean="0">
                <a:effectLst>
                  <a:outerShdw blurRad="38100" dist="38100" dir="2700000" algn="tl">
                    <a:srgbClr val="000000">
                      <a:alpha val="43137"/>
                    </a:srgbClr>
                  </a:outerShdw>
                </a:effectLst>
              </a:rPr>
              <a:t> (pérdida de identidad)</a:t>
            </a:r>
          </a:p>
        </p:txBody>
      </p:sp>
      <p:cxnSp>
        <p:nvCxnSpPr>
          <p:cNvPr id="6" name="5 Conector recto de flecha"/>
          <p:cNvCxnSpPr/>
          <p:nvPr/>
        </p:nvCxnSpPr>
        <p:spPr>
          <a:xfrm>
            <a:off x="3044950" y="2266341"/>
            <a:ext cx="458115" cy="6108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a:off x="3044950" y="2266341"/>
            <a:ext cx="45811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9815191"/>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475369" y="1350110"/>
            <a:ext cx="8228465" cy="3552383"/>
          </a:xfrm>
          <a:prstGeom prst="rect">
            <a:avLst/>
          </a:prstGeom>
          <a:noFill/>
          <a:ln>
            <a:noFill/>
          </a:ln>
        </p:spPr>
        <p:txBody>
          <a:bodyPr wrap="square" rtlCol="0">
            <a:spAutoFit/>
          </a:bodyPr>
          <a:lstStyle/>
          <a:p>
            <a:pPr marL="457200" indent="-457200">
              <a:lnSpc>
                <a:spcPts val="3200"/>
              </a:lnSpc>
              <a:spcBef>
                <a:spcPts val="600"/>
              </a:spcBef>
              <a:spcAft>
                <a:spcPts val="600"/>
              </a:spcAft>
              <a:buFont typeface="+mj-lt"/>
              <a:buAutoNum type="arabicParenR" startAt="3"/>
            </a:pPr>
            <a:r>
              <a:rPr lang="es-AR" sz="2200" b="1" u="wavyHeavy" dirty="0" smtClean="0">
                <a:effectLst>
                  <a:outerShdw blurRad="38100" dist="38100" dir="2700000" algn="tl">
                    <a:srgbClr val="000000">
                      <a:alpha val="43137"/>
                    </a:srgbClr>
                  </a:outerShdw>
                </a:effectLst>
              </a:rPr>
              <a:t>La integración psicosocial:</a:t>
            </a:r>
            <a:r>
              <a:rPr lang="es-AR" sz="2200" dirty="0" smtClean="0">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eje vertical (con la autoridad)</a:t>
            </a:r>
            <a:endParaRPr lang="es-AR" sz="2200" b="1" i="1" u="wavyHeavy" dirty="0" smtClean="0">
              <a:effectLst>
                <a:outerShdw blurRad="38100" dist="38100" dir="2700000" algn="tl">
                  <a:srgbClr val="000000">
                    <a:alpha val="43137"/>
                  </a:srgbClr>
                </a:outerShdw>
              </a:effectLst>
            </a:endParaRPr>
          </a:p>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Relaciones interpersonales		</a:t>
            </a:r>
            <a:r>
              <a:rPr lang="es-AR" sz="2200" i="1" dirty="0" smtClean="0">
                <a:effectLst>
                  <a:outerShdw blurRad="38100" dist="38100" dir="2700000" algn="tl">
                    <a:srgbClr val="000000">
                      <a:alpha val="43137"/>
                    </a:srgbClr>
                  </a:outerShdw>
                </a:effectLst>
              </a:rPr>
              <a:t>eje horizontal (entre pares)</a:t>
            </a: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Da lugar a: </a:t>
            </a:r>
            <a:r>
              <a:rPr lang="es-AR" sz="2200" b="1" i="1" dirty="0" smtClean="0">
                <a:effectLst>
                  <a:outerShdw blurRad="38100" dist="38100" dir="2700000" algn="tl">
                    <a:srgbClr val="000000">
                      <a:alpha val="43137"/>
                    </a:srgbClr>
                  </a:outerShdw>
                </a:effectLst>
              </a:rPr>
              <a:t>conflictos, fantasías inconscientes, ansiedades </a:t>
            </a:r>
            <a:r>
              <a:rPr lang="es-AR" sz="2200" i="1" dirty="0" smtClean="0">
                <a:effectLst>
                  <a:outerShdw blurRad="38100" dist="38100" dir="2700000" algn="tl">
                    <a:srgbClr val="000000">
                      <a:alpha val="43137"/>
                    </a:srgbClr>
                  </a:outerShdw>
                </a:effectLst>
              </a:rPr>
              <a:t> y </a:t>
            </a:r>
            <a:r>
              <a:rPr lang="es-AR" sz="2200" b="1" i="1" dirty="0" smtClean="0">
                <a:effectLst>
                  <a:outerShdw blurRad="38100" dist="38100" dir="2700000" algn="tl">
                    <a:srgbClr val="000000">
                      <a:alpha val="43137"/>
                    </a:srgbClr>
                  </a:outerShdw>
                </a:effectLst>
              </a:rPr>
              <a:t>defensas.</a:t>
            </a: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Inciden en el:</a:t>
            </a:r>
            <a:r>
              <a:rPr lang="es-AR" sz="2200" b="1" i="1" dirty="0" smtClean="0">
                <a:effectLst>
                  <a:outerShdw blurRad="38100" dist="38100" dir="2700000" algn="tl">
                    <a:srgbClr val="000000">
                      <a:alpha val="43137"/>
                    </a:srgbClr>
                  </a:outerShdw>
                </a:effectLst>
              </a:rPr>
              <a:t> grado de cohesión, integración, espíritu de cuerpo, rendimiento.</a:t>
            </a:r>
          </a:p>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Dependen</a:t>
            </a:r>
            <a:r>
              <a:rPr lang="es-AR" sz="2200" i="1" dirty="0" smtClean="0">
                <a:effectLst>
                  <a:outerShdw blurRad="38100" dist="38100" dir="2700000" algn="tl">
                    <a:srgbClr val="000000">
                      <a:alpha val="43137"/>
                    </a:srgbClr>
                  </a:outerShdw>
                </a:effectLst>
              </a:rPr>
              <a:t> del </a:t>
            </a:r>
            <a:r>
              <a:rPr lang="es-AR" sz="2200" b="1" i="1" u="sng" dirty="0" smtClean="0">
                <a:effectLst>
                  <a:outerShdw blurRad="38100" dist="38100" dir="2700000" algn="tl">
                    <a:srgbClr val="000000">
                      <a:alpha val="43137"/>
                    </a:srgbClr>
                  </a:outerShdw>
                </a:effectLst>
              </a:rPr>
              <a:t>proyecto</a:t>
            </a:r>
            <a:r>
              <a:rPr lang="es-AR" sz="2200" i="1" dirty="0" smtClean="0">
                <a:effectLst>
                  <a:outerShdw blurRad="38100" dist="38100" dir="2700000" algn="tl">
                    <a:srgbClr val="000000">
                      <a:alpha val="43137"/>
                    </a:srgbClr>
                  </a:outerShdw>
                </a:effectLst>
              </a:rPr>
              <a:t> y </a:t>
            </a:r>
            <a:r>
              <a:rPr lang="es-AR" sz="2200" b="1" i="1" u="sng" dirty="0" smtClean="0">
                <a:effectLst>
                  <a:outerShdw blurRad="38100" dist="38100" dir="2700000" algn="tl">
                    <a:srgbClr val="000000">
                      <a:alpha val="43137"/>
                    </a:srgbClr>
                  </a:outerShdw>
                </a:effectLst>
              </a:rPr>
              <a:t>estructura</a:t>
            </a:r>
            <a:endParaRPr lang="es-AR" sz="2200" b="1" i="1" dirty="0" smtClean="0">
              <a:effectLst>
                <a:outerShdw blurRad="38100" dist="38100" dir="2700000" algn="tl">
                  <a:srgbClr val="000000">
                    <a:alpha val="43137"/>
                  </a:srgbClr>
                </a:outerShdw>
              </a:effectLst>
            </a:endParaRPr>
          </a:p>
        </p:txBody>
      </p:sp>
      <p:cxnSp>
        <p:nvCxnSpPr>
          <p:cNvPr id="4" name="3 Conector recto de flecha"/>
          <p:cNvCxnSpPr/>
          <p:nvPr/>
        </p:nvCxnSpPr>
        <p:spPr>
          <a:xfrm flipV="1">
            <a:off x="4247249" y="1502815"/>
            <a:ext cx="763525" cy="6108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5 Conector recto de flecha"/>
          <p:cNvCxnSpPr/>
          <p:nvPr/>
        </p:nvCxnSpPr>
        <p:spPr>
          <a:xfrm flipV="1">
            <a:off x="4257882" y="2113636"/>
            <a:ext cx="763525"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3226583"/>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475371" y="1502815"/>
            <a:ext cx="8228465" cy="3016210"/>
          </a:xfrm>
          <a:prstGeom prst="rect">
            <a:avLst/>
          </a:prstGeom>
          <a:noFill/>
          <a:ln>
            <a:noFill/>
          </a:ln>
        </p:spPr>
        <p:txBody>
          <a:bodyPr wrap="square" rtlCol="0">
            <a:spAutoFit/>
          </a:bodyPr>
          <a:lstStyle/>
          <a:p>
            <a:pPr marL="457200" indent="-457200">
              <a:lnSpc>
                <a:spcPts val="3200"/>
              </a:lnSpc>
              <a:spcBef>
                <a:spcPts val="600"/>
              </a:spcBef>
              <a:spcAft>
                <a:spcPts val="600"/>
              </a:spcAft>
              <a:buFont typeface="+mj-lt"/>
              <a:buAutoNum type="arabicParenR" startAt="4"/>
            </a:pPr>
            <a:r>
              <a:rPr lang="es-AR" sz="2200" b="1" u="wavyHeavy" dirty="0" smtClean="0">
                <a:effectLst>
                  <a:outerShdw blurRad="38100" dist="38100" dir="2700000" algn="tl">
                    <a:srgbClr val="000000">
                      <a:alpha val="43137"/>
                    </a:srgbClr>
                  </a:outerShdw>
                </a:effectLst>
              </a:rPr>
              <a:t>Condiciones de trabajo:</a:t>
            </a:r>
            <a:r>
              <a:rPr lang="es-AR" sz="2200"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		</a:t>
            </a: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Refieren a la </a:t>
            </a:r>
            <a:r>
              <a:rPr lang="es-AR" sz="2200" b="1" i="1" dirty="0" smtClean="0">
                <a:effectLst>
                  <a:outerShdw blurRad="38100" dist="38100" dir="2700000" algn="tl">
                    <a:srgbClr val="000000">
                      <a:alpha val="43137"/>
                    </a:srgbClr>
                  </a:outerShdw>
                </a:effectLst>
              </a:rPr>
              <a:t>satisfacción</a:t>
            </a:r>
            <a:r>
              <a:rPr lang="es-AR" sz="2200" i="1" dirty="0" smtClean="0">
                <a:effectLst>
                  <a:outerShdw blurRad="38100" dist="38100" dir="2700000" algn="tl">
                    <a:srgbClr val="000000">
                      <a:alpha val="43137"/>
                    </a:srgbClr>
                  </a:outerShdw>
                </a:effectLst>
              </a:rPr>
              <a:t> y a la </a:t>
            </a:r>
            <a:r>
              <a:rPr lang="es-AR" sz="2200" b="1" i="1" dirty="0" smtClean="0">
                <a:effectLst>
                  <a:outerShdw blurRad="38100" dist="38100" dir="2700000" algn="tl">
                    <a:srgbClr val="000000">
                      <a:alpha val="43137"/>
                    </a:srgbClr>
                  </a:outerShdw>
                </a:effectLst>
              </a:rPr>
              <a:t>realización</a:t>
            </a:r>
            <a:r>
              <a:rPr lang="es-AR" sz="2200" i="1" dirty="0" smtClean="0">
                <a:effectLst>
                  <a:outerShdw blurRad="38100" dist="38100" dir="2700000" algn="tl">
                    <a:srgbClr val="000000">
                      <a:alpha val="43137"/>
                    </a:srgbClr>
                  </a:outerShdw>
                </a:effectLst>
              </a:rPr>
              <a:t> de los miembros</a:t>
            </a:r>
          </a:p>
          <a:p>
            <a:pPr marL="457200" indent="-457200">
              <a:lnSpc>
                <a:spcPts val="3200"/>
              </a:lnSpc>
              <a:spcBef>
                <a:spcPts val="600"/>
              </a:spcBef>
              <a:spcAft>
                <a:spcPts val="600"/>
              </a:spcAft>
              <a:buBlip>
                <a:blip r:embed="rId2"/>
              </a:buBlip>
            </a:pPr>
            <a:r>
              <a:rPr lang="es-AR" sz="2200" i="1" u="sng" dirty="0" smtClean="0">
                <a:effectLst>
                  <a:outerShdw blurRad="38100" dist="38100" dir="2700000" algn="tl">
                    <a:srgbClr val="000000">
                      <a:alpha val="43137"/>
                    </a:srgbClr>
                  </a:outerShdw>
                </a:effectLst>
              </a:rPr>
              <a:t>¿Qué tratamiento reciben? </a:t>
            </a:r>
            <a:r>
              <a:rPr lang="es-AR" sz="2200" i="1"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salario; posibilidad de realización en la tarea; alternativas de desarrollo y carrera; oportunidades de participación; confort y salubridad de los lugares de trabajo;…</a:t>
            </a:r>
            <a:endParaRPr lang="es-AR" sz="2200" i="1" dirty="0" smtClean="0">
              <a:effectLst>
                <a:outerShdw blurRad="38100" dist="38100" dir="2700000" algn="tl">
                  <a:srgbClr val="000000">
                    <a:alpha val="43137"/>
                  </a:srgbClr>
                </a:outerShdw>
              </a:effectLst>
            </a:endParaRP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Según el contexto: </a:t>
            </a:r>
            <a:r>
              <a:rPr lang="es-AR" sz="2200" b="1" i="1" dirty="0" smtClean="0">
                <a:effectLst>
                  <a:outerShdw blurRad="38100" dist="38100" dir="2700000" algn="tl">
                    <a:srgbClr val="000000">
                      <a:alpha val="43137"/>
                    </a:srgbClr>
                  </a:outerShdw>
                </a:effectLst>
              </a:rPr>
              <a:t>realización personal </a:t>
            </a:r>
            <a:r>
              <a:rPr lang="es-AR" sz="2200" i="1" dirty="0" smtClean="0">
                <a:effectLst>
                  <a:outerShdw blurRad="38100" dist="38100" dir="2700000" algn="tl">
                    <a:srgbClr val="000000">
                      <a:alpha val="43137"/>
                    </a:srgbClr>
                  </a:outerShdw>
                </a:effectLst>
              </a:rPr>
              <a:t> o </a:t>
            </a:r>
            <a:r>
              <a:rPr lang="es-AR" sz="2200" b="1" i="1" dirty="0" smtClean="0">
                <a:effectLst>
                  <a:outerShdw blurRad="38100" dist="38100" dir="2700000" algn="tl">
                    <a:srgbClr val="000000">
                      <a:alpha val="43137"/>
                    </a:srgbClr>
                  </a:outerShdw>
                </a:effectLst>
              </a:rPr>
              <a:t> seguridad</a:t>
            </a:r>
            <a:endParaRPr lang="es-AR" sz="22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144360"/>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160" y="128470"/>
            <a:ext cx="8856889" cy="830997"/>
          </a:xfrm>
          <a:prstGeom prst="rect">
            <a:avLst/>
          </a:prstGeom>
          <a:solidFill>
            <a:schemeClr val="bg1">
              <a:lumMod val="95000"/>
            </a:schemeClr>
          </a:solidFill>
          <a:ln w="38100">
            <a:solidFill>
              <a:srgbClr val="00B0F0"/>
            </a:solidFill>
          </a:ln>
        </p:spPr>
        <p:txBody>
          <a:bodyPr wrap="square" rtlCol="0">
            <a:spAutoFit/>
          </a:bodyPr>
          <a:lstStyle/>
          <a:p>
            <a:pPr algn="ctr"/>
            <a:r>
              <a:rPr lang="es-AR" sz="2400" dirty="0" smtClean="0">
                <a:effectLst>
                  <a:outerShdw blurRad="38100" dist="38100" dir="2700000" algn="tl">
                    <a:srgbClr val="000000">
                      <a:alpha val="43137"/>
                    </a:srgbClr>
                  </a:outerShdw>
                </a:effectLst>
              </a:rPr>
              <a:t>SCHLEMENSON, A. : </a:t>
            </a:r>
            <a:r>
              <a:rPr lang="es-AR" sz="2400" b="1" u="sng" dirty="0" smtClean="0">
                <a:effectLst>
                  <a:outerShdw blurRad="38100" dist="38100" dir="2700000" algn="tl">
                    <a:srgbClr val="000000">
                      <a:alpha val="43137"/>
                    </a:srgbClr>
                  </a:outerShdw>
                </a:effectLst>
              </a:rPr>
              <a:t>‘Análisis organizacional y empresa unipersonal’</a:t>
            </a:r>
            <a:r>
              <a:rPr lang="es-AR" sz="2400" dirty="0" smtClean="0">
                <a:effectLst>
                  <a:outerShdw blurRad="38100" dist="38100" dir="2700000" algn="tl">
                    <a:srgbClr val="000000">
                      <a:alpha val="43137"/>
                    </a:srgbClr>
                  </a:outerShdw>
                </a:effectLst>
              </a:rPr>
              <a:t> </a:t>
            </a:r>
          </a:p>
          <a:p>
            <a:pPr algn="ctr"/>
            <a:r>
              <a:rPr lang="es-AR" sz="2400" u="sng" dirty="0" smtClean="0">
                <a:effectLst>
                  <a:outerShdw blurRad="38100" dist="38100" dir="2700000" algn="tl">
                    <a:srgbClr val="000000">
                      <a:alpha val="43137"/>
                    </a:srgbClr>
                  </a:outerShdw>
                </a:effectLst>
              </a:rPr>
              <a:t>Cap. 2:</a:t>
            </a:r>
            <a:r>
              <a:rPr lang="es-AR" sz="2400" dirty="0" smtClean="0">
                <a:effectLst>
                  <a:outerShdw blurRad="38100" dist="38100" dir="2700000" algn="tl">
                    <a:srgbClr val="000000">
                      <a:alpha val="43137"/>
                    </a:srgbClr>
                  </a:outerShdw>
                </a:effectLst>
              </a:rPr>
              <a:t> </a:t>
            </a:r>
            <a:r>
              <a:rPr lang="es-AR" sz="2400" b="1" i="1" dirty="0" smtClean="0">
                <a:effectLst>
                  <a:outerShdw blurRad="38100" dist="38100" dir="2700000" algn="tl">
                    <a:srgbClr val="000000">
                      <a:alpha val="43137"/>
                    </a:srgbClr>
                  </a:outerShdw>
                </a:effectLst>
              </a:rPr>
              <a:t>‘Dimensiones relevantes para el análisis organizacional’.</a:t>
            </a:r>
            <a:endParaRPr lang="es-AR" sz="2400" u="sng" dirty="0">
              <a:effectLst>
                <a:outerShdw blurRad="38100" dist="38100" dir="2700000" algn="tl">
                  <a:srgbClr val="000000">
                    <a:alpha val="43137"/>
                  </a:srgbClr>
                </a:outerShdw>
              </a:effectLst>
            </a:endParaRPr>
          </a:p>
        </p:txBody>
      </p:sp>
      <p:sp>
        <p:nvSpPr>
          <p:cNvPr id="8" name="7 CuadroTexto"/>
          <p:cNvSpPr txBox="1"/>
          <p:nvPr/>
        </p:nvSpPr>
        <p:spPr>
          <a:xfrm>
            <a:off x="475370" y="1350110"/>
            <a:ext cx="8228465" cy="3580467"/>
          </a:xfrm>
          <a:prstGeom prst="rect">
            <a:avLst/>
          </a:prstGeom>
          <a:noFill/>
          <a:ln>
            <a:noFill/>
          </a:ln>
        </p:spPr>
        <p:txBody>
          <a:bodyPr wrap="square" rtlCol="0">
            <a:spAutoFit/>
          </a:bodyPr>
          <a:lstStyle/>
          <a:p>
            <a:pPr marL="457200" indent="-457200">
              <a:lnSpc>
                <a:spcPts val="3200"/>
              </a:lnSpc>
              <a:spcBef>
                <a:spcPts val="600"/>
              </a:spcBef>
              <a:spcAft>
                <a:spcPts val="600"/>
              </a:spcAft>
              <a:buFont typeface="+mj-lt"/>
              <a:buAutoNum type="arabicParenR" startAt="5"/>
            </a:pPr>
            <a:r>
              <a:rPr lang="es-AR" sz="2200" b="1" u="wavyHeavy" dirty="0" smtClean="0">
                <a:effectLst>
                  <a:outerShdw blurRad="38100" dist="38100" dir="2700000" algn="tl">
                    <a:srgbClr val="000000">
                      <a:alpha val="43137"/>
                    </a:srgbClr>
                  </a:outerShdw>
                </a:effectLst>
              </a:rPr>
              <a:t>El sistema político:</a:t>
            </a:r>
            <a:r>
              <a:rPr lang="es-AR" sz="2200" dirty="0" smtClean="0">
                <a:effectLst>
                  <a:outerShdw blurRad="38100" dist="38100" dir="2700000" algn="tl">
                    <a:srgbClr val="000000">
                      <a:alpha val="43137"/>
                    </a:srgbClr>
                  </a:outerShdw>
                </a:effectLst>
              </a:rPr>
              <a:t>		</a:t>
            </a:r>
            <a:r>
              <a:rPr lang="es-AR" sz="2200" b="1" i="1" dirty="0">
                <a:effectLst>
                  <a:outerShdw blurRad="38100" dist="38100" dir="2700000" algn="tl">
                    <a:srgbClr val="000000">
                      <a:alpha val="43137"/>
                    </a:srgbClr>
                  </a:outerShdw>
                </a:effectLst>
              </a:rPr>
              <a:t> sistema de autoridad</a:t>
            </a:r>
            <a:r>
              <a:rPr lang="es-AR" sz="2200" i="1" dirty="0">
                <a:effectLst>
                  <a:outerShdw blurRad="38100" dist="38100" dir="2700000" algn="tl">
                    <a:srgbClr val="000000">
                      <a:alpha val="43137"/>
                    </a:srgbClr>
                  </a:outerShdw>
                </a:effectLst>
              </a:rPr>
              <a:t> (conduce, </a:t>
            </a:r>
            <a:endParaRPr lang="es-AR" sz="2200" b="1" i="1" dirty="0" smtClean="0">
              <a:effectLst>
                <a:outerShdw blurRad="38100" dist="38100" dir="2700000" algn="tl">
                  <a:srgbClr val="000000">
                    <a:alpha val="43137"/>
                  </a:srgbClr>
                </a:outerShdw>
              </a:effectLst>
            </a:endParaRPr>
          </a:p>
          <a:p>
            <a:pPr marL="457200" indent="-457200">
              <a:lnSpc>
                <a:spcPts val="3200"/>
              </a:lnSpc>
              <a:spcBef>
                <a:spcPts val="600"/>
              </a:spcBef>
              <a:spcAft>
                <a:spcPts val="600"/>
              </a:spcAft>
              <a:buBlip>
                <a:blip r:embed="rId2"/>
              </a:buBlip>
            </a:pPr>
            <a:r>
              <a:rPr lang="es-AR" sz="2200" b="1" i="1" dirty="0" smtClean="0">
                <a:effectLst>
                  <a:outerShdw blurRad="38100" dist="38100" dir="2700000" algn="tl">
                    <a:srgbClr val="000000">
                      <a:alpha val="43137"/>
                    </a:srgbClr>
                  </a:outerShdw>
                </a:effectLst>
              </a:rPr>
              <a:t>Organización </a:t>
            </a:r>
            <a:r>
              <a:rPr lang="es-AR" sz="2200" i="1" dirty="0" smtClean="0">
                <a:effectLst>
                  <a:outerShdw blurRad="38100" dist="38100" dir="2700000" algn="tl">
                    <a:srgbClr val="000000">
                      <a:alpha val="43137"/>
                    </a:srgbClr>
                  </a:outerShdw>
                </a:effectLst>
              </a:rPr>
              <a:t>posee</a:t>
            </a:r>
            <a:r>
              <a:rPr lang="es-AR" sz="2200" b="1" i="1" dirty="0" smtClean="0">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distribuye, coordina </a:t>
            </a:r>
            <a:r>
              <a:rPr lang="es-AR" sz="2200" b="1" i="1" dirty="0" smtClean="0">
                <a:effectLst>
                  <a:outerShdw blurRad="38100" dist="38100" dir="2700000" algn="tl">
                    <a:srgbClr val="000000">
                      <a:alpha val="43137"/>
                    </a:srgbClr>
                  </a:outerShdw>
                </a:effectLst>
              </a:rPr>
              <a:t>tareas</a:t>
            </a:r>
            <a:r>
              <a:rPr lang="es-AR" sz="2200" i="1" dirty="0" smtClean="0">
                <a:effectLst>
                  <a:outerShdw blurRad="38100" dist="38100" dir="2700000" algn="tl">
                    <a:srgbClr val="000000">
                      <a:alpha val="43137"/>
                    </a:srgbClr>
                  </a:outerShdw>
                </a:effectLst>
              </a:rPr>
              <a:t>)</a:t>
            </a:r>
          </a:p>
          <a:p>
            <a:pPr>
              <a:lnSpc>
                <a:spcPts val="3200"/>
              </a:lnSpc>
              <a:spcBef>
                <a:spcPts val="600"/>
              </a:spcBef>
              <a:spcAft>
                <a:spcPts val="600"/>
              </a:spcAft>
            </a:pPr>
            <a:r>
              <a:rPr lang="es-AR" sz="2200" i="1" dirty="0">
                <a:effectLst>
                  <a:outerShdw blurRad="38100" dist="38100" dir="2700000" algn="tl">
                    <a:srgbClr val="000000">
                      <a:alpha val="43137"/>
                    </a:srgbClr>
                  </a:outerShdw>
                </a:effectLst>
              </a:rPr>
              <a:t>	</a:t>
            </a:r>
            <a:r>
              <a:rPr lang="es-AR" sz="2200" i="1" dirty="0" smtClean="0">
                <a:effectLst>
                  <a:outerShdw blurRad="38100" dist="38100" dir="2700000" algn="tl">
                    <a:srgbClr val="000000">
                      <a:alpha val="43137"/>
                    </a:srgbClr>
                  </a:outerShdw>
                </a:effectLst>
              </a:rPr>
              <a:t>			</a:t>
            </a:r>
            <a:r>
              <a:rPr lang="es-AR" sz="2200" b="1" i="1" dirty="0" smtClean="0">
                <a:effectLst>
                  <a:outerShdw blurRad="38100" dist="38100" dir="2700000" algn="tl">
                    <a:srgbClr val="000000">
                      <a:alpha val="43137"/>
                    </a:srgbClr>
                  </a:outerShdw>
                </a:effectLst>
              </a:rPr>
              <a:t>sistema representativo</a:t>
            </a:r>
            <a:r>
              <a:rPr lang="es-AR" sz="2200" i="1" dirty="0" smtClean="0">
                <a:effectLst>
                  <a:outerShdw blurRad="38100" dist="38100" dir="2700000" algn="tl">
                    <a:srgbClr val="000000">
                      <a:alpha val="43137"/>
                    </a:srgbClr>
                  </a:outerShdw>
                </a:effectLst>
              </a:rPr>
              <a:t> (</a:t>
            </a:r>
            <a:r>
              <a:rPr lang="es-AR" sz="2200" b="1" i="1" u="sng" dirty="0" smtClean="0">
                <a:effectLst>
                  <a:outerShdw blurRad="38100" dist="38100" dir="2700000" algn="tl">
                    <a:srgbClr val="000000">
                      <a:alpha val="43137"/>
                    </a:srgbClr>
                  </a:outerShdw>
                </a:effectLst>
              </a:rPr>
              <a:t>grupos de </a:t>
            </a:r>
            <a:r>
              <a:rPr lang="es-AR" sz="2200" b="1" i="1" dirty="0" smtClean="0">
                <a:effectLst>
                  <a:outerShdw blurRad="38100" dist="38100" dir="2700000" algn="tl">
                    <a:srgbClr val="000000">
                      <a:alpha val="43137"/>
                    </a:srgbClr>
                  </a:outerShdw>
                </a:effectLst>
              </a:rPr>
              <a:t>			</a:t>
            </a:r>
            <a:r>
              <a:rPr lang="es-AR" sz="2200" b="1" i="1" u="sng" dirty="0" smtClean="0">
                <a:effectLst>
                  <a:outerShdw blurRad="38100" dist="38100" dir="2700000" algn="tl">
                    <a:srgbClr val="000000">
                      <a:alpha val="43137"/>
                    </a:srgbClr>
                  </a:outerShdw>
                </a:effectLst>
              </a:rPr>
              <a:t>interés</a:t>
            </a:r>
            <a:r>
              <a:rPr lang="es-AR" sz="2200" i="1" dirty="0" smtClean="0">
                <a:effectLst>
                  <a:outerShdw blurRad="38100" dist="38100" dir="2700000" algn="tl">
                    <a:srgbClr val="000000">
                      <a:alpha val="43137"/>
                    </a:srgbClr>
                  </a:outerShdw>
                </a:effectLst>
              </a:rPr>
              <a:t>: son grupos significativos de poder)</a:t>
            </a: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Requiere </a:t>
            </a:r>
            <a:r>
              <a:rPr lang="es-AR" sz="2200" b="1" i="1" dirty="0" smtClean="0">
                <a:effectLst>
                  <a:outerShdw blurRad="38100" dist="38100" dir="2700000" algn="tl">
                    <a:srgbClr val="000000">
                      <a:alpha val="43137"/>
                    </a:srgbClr>
                  </a:outerShdw>
                </a:effectLst>
              </a:rPr>
              <a:t>manejar modelos de participación y conducción</a:t>
            </a:r>
            <a:endParaRPr lang="es-AR" sz="2200" i="1" dirty="0" smtClean="0">
              <a:effectLst>
                <a:outerShdw blurRad="38100" dist="38100" dir="2700000" algn="tl">
                  <a:srgbClr val="000000">
                    <a:alpha val="43137"/>
                  </a:srgbClr>
                </a:outerShdw>
              </a:effectLst>
            </a:endParaRPr>
          </a:p>
          <a:p>
            <a:pPr marL="457200" indent="-457200">
              <a:lnSpc>
                <a:spcPts val="3200"/>
              </a:lnSpc>
              <a:spcBef>
                <a:spcPts val="600"/>
              </a:spcBef>
              <a:spcAft>
                <a:spcPts val="600"/>
              </a:spcAft>
              <a:buBlip>
                <a:blip r:embed="rId2"/>
              </a:buBlip>
            </a:pPr>
            <a:r>
              <a:rPr lang="es-AR" sz="2200" i="1" dirty="0" smtClean="0">
                <a:effectLst>
                  <a:outerShdw blurRad="38100" dist="38100" dir="2700000" algn="tl">
                    <a:srgbClr val="000000">
                      <a:alpha val="43137"/>
                    </a:srgbClr>
                  </a:outerShdw>
                </a:effectLst>
              </a:rPr>
              <a:t>Posibilidad de </a:t>
            </a:r>
            <a:r>
              <a:rPr lang="es-AR" sz="2200" b="1" i="1" dirty="0" smtClean="0">
                <a:effectLst>
                  <a:outerShdw blurRad="38100" dist="38100" dir="2700000" algn="tl">
                    <a:srgbClr val="000000">
                      <a:alpha val="43137"/>
                    </a:srgbClr>
                  </a:outerShdw>
                </a:effectLst>
              </a:rPr>
              <a:t>conflictos </a:t>
            </a:r>
            <a:r>
              <a:rPr lang="es-AR" sz="2200" i="1" dirty="0" smtClean="0">
                <a:effectLst>
                  <a:outerShdw blurRad="38100" dist="38100" dir="2700000" algn="tl">
                    <a:srgbClr val="000000">
                      <a:alpha val="43137"/>
                    </a:srgbClr>
                  </a:outerShdw>
                </a:effectLst>
              </a:rPr>
              <a:t>(bien abordados son positivos, negados generan problemas)</a:t>
            </a:r>
          </a:p>
        </p:txBody>
      </p:sp>
      <p:cxnSp>
        <p:nvCxnSpPr>
          <p:cNvPr id="4" name="3 Conector recto de flecha"/>
          <p:cNvCxnSpPr/>
          <p:nvPr/>
        </p:nvCxnSpPr>
        <p:spPr>
          <a:xfrm flipV="1">
            <a:off x="3350360" y="1655520"/>
            <a:ext cx="916230" cy="610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5 Conector recto de flecha"/>
          <p:cNvCxnSpPr/>
          <p:nvPr/>
        </p:nvCxnSpPr>
        <p:spPr>
          <a:xfrm>
            <a:off x="3350360" y="2266342"/>
            <a:ext cx="763525" cy="4581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1430841"/>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1342</Words>
  <Application>Microsoft Office PowerPoint</Application>
  <PresentationFormat>Presentación en pantalla (16:9)</PresentationFormat>
  <Paragraphs>124</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cp:lastModifiedBy>
  <cp:revision>135</cp:revision>
  <dcterms:created xsi:type="dcterms:W3CDTF">2013-08-21T19:17:07Z</dcterms:created>
  <dcterms:modified xsi:type="dcterms:W3CDTF">2019-05-17T10:04:45Z</dcterms:modified>
</cp:coreProperties>
</file>