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9"/>
  </p:notesMasterIdLst>
  <p:sldIdLst>
    <p:sldId id="256" r:id="rId2"/>
    <p:sldId id="284" r:id="rId3"/>
    <p:sldId id="257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</p:sldIdLst>
  <p:sldSz cx="9144000" cy="5143500" type="screen16x9"/>
  <p:notesSz cx="6858000" cy="9144000"/>
  <p:embeddedFontLst>
    <p:embeddedFont>
      <p:font typeface="Candara" pitchFamily="34" charset="0"/>
      <p:regular r:id="rId20"/>
      <p:bold r:id="rId21"/>
      <p:italic r:id="rId22"/>
      <p:boldItalic r:id="rId23"/>
    </p:embeddedFont>
    <p:embeddedFont>
      <p:font typeface="Arial Black" pitchFamily="34" charset="0"/>
      <p:bold r:id="rId24"/>
    </p:embeddedFont>
    <p:embeddedFont>
      <p:font typeface="Sniglet" charset="0"/>
      <p:regular r:id="rId25"/>
    </p:embeddedFont>
    <p:embeddedFont>
      <p:font typeface="Segoe UI" pitchFamily="34" charset="0"/>
      <p:regular r:id="rId26"/>
      <p:bold r:id="rId27"/>
      <p:italic r:id="rId28"/>
      <p:boldItalic r:id="rId29"/>
    </p:embeddedFont>
    <p:embeddedFont>
      <p:font typeface="Patrick Hand SC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5184A5F-BDD8-475D-80F6-138BB00C6B03}">
  <a:tblStyle styleId="{B5184A5F-BDD8-475D-80F6-138BB00C6B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8891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algn="ctr" rtl="0">
              <a:spcBef>
                <a:spcPts val="600"/>
              </a:spcBef>
              <a:spcAft>
                <a:spcPts val="0"/>
              </a:spcAft>
              <a:buSzPts val="2600"/>
              <a:buChar char="+"/>
              <a:defRPr sz="2600"/>
            </a:lvl1pPr>
            <a:lvl2pPr marL="914400" lvl="1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2pPr>
            <a:lvl3pPr marL="1371600" lvl="2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3pPr>
            <a:lvl4pPr marL="1828800" lvl="3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4pPr>
            <a:lvl5pPr marL="2286000" lvl="4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5pPr>
            <a:lvl6pPr marL="2743200" lvl="5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6pPr>
            <a:lvl7pPr marL="3200400" lvl="6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7pPr>
            <a:lvl8pPr marL="3657600" lvl="7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9pPr>
          </a:lstStyle>
          <a:p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96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3"/>
          </p:nvPr>
        </p:nvSpPr>
        <p:spPr>
          <a:xfrm>
            <a:off x="5768751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BLANK_1">
    <p:bg>
      <p:bgPr>
        <a:solidFill>
          <a:srgbClr val="2A95B7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1" descr="scene_trans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ctrTitle"/>
          </p:nvPr>
        </p:nvSpPr>
        <p:spPr>
          <a:xfrm>
            <a:off x="1475656" y="1203598"/>
            <a:ext cx="6192688" cy="2239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Desafíos de la formación docente </a:t>
            </a:r>
            <a:r>
              <a:rPr lang="en" sz="3000" dirty="0" smtClean="0"/>
              <a:t>y</a:t>
            </a:r>
            <a:br>
              <a:rPr lang="en" sz="3000" dirty="0" smtClean="0"/>
            </a:br>
            <a:r>
              <a:rPr lang="en" sz="3000" dirty="0" smtClean="0"/>
              <a:t>el </a:t>
            </a:r>
            <a:r>
              <a:rPr lang="en" sz="3000" dirty="0" smtClean="0"/>
              <a:t>desempeño de los institutos dentro del sistema formador. </a:t>
            </a:r>
            <a:endParaRPr sz="3000" dirty="0"/>
          </a:p>
        </p:txBody>
      </p:sp>
      <p:pic>
        <p:nvPicPr>
          <p:cNvPr id="3" name="10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120" y="613142"/>
            <a:ext cx="1209262" cy="976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1043608" y="627535"/>
            <a:ext cx="7020900" cy="1080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sz="2400" b="0" dirty="0">
                <a:solidFill>
                  <a:srgbClr val="C00000"/>
                </a:solidFill>
                <a:latin typeface="Arial Black" pitchFamily="34" charset="0"/>
              </a:rPr>
              <a:t>Y </a:t>
            </a:r>
            <a:r>
              <a:rPr lang="es-ES" sz="2400" b="0" dirty="0" smtClean="0">
                <a:solidFill>
                  <a:srgbClr val="C00000"/>
                </a:solidFill>
                <a:latin typeface="Arial Black" pitchFamily="34" charset="0"/>
              </a:rPr>
              <a:t>aquí… </a:t>
            </a:r>
            <a:r>
              <a:rPr lang="es-ES" sz="2400" b="0" dirty="0">
                <a:solidFill>
                  <a:srgbClr val="C00000"/>
                </a:solidFill>
                <a:latin typeface="Arial Black" pitchFamily="34" charset="0"/>
              </a:rPr>
              <a:t>otro planteo muy escuchado en los </a:t>
            </a:r>
            <a:r>
              <a:rPr lang="es-ES" sz="2400" b="0" dirty="0" smtClean="0">
                <a:solidFill>
                  <a:srgbClr val="C00000"/>
                </a:solidFill>
                <a:latin typeface="Arial Black" pitchFamily="34" charset="0"/>
              </a:rPr>
              <a:t>Profesorados y </a:t>
            </a:r>
            <a:r>
              <a:rPr lang="es-ES" sz="2400" b="0" dirty="0">
                <a:solidFill>
                  <a:srgbClr val="C00000"/>
                </a:solidFill>
                <a:latin typeface="Arial Black" pitchFamily="34" charset="0"/>
              </a:rPr>
              <a:t>en las escuelas: </a:t>
            </a:r>
            <a:r>
              <a:rPr lang="es-ES" sz="2400" b="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400" b="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2400" b="0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400" b="0" dirty="0">
                <a:solidFill>
                  <a:srgbClr val="C00000"/>
                </a:solidFill>
                <a:latin typeface="Arial Black" pitchFamily="34" charset="0"/>
              </a:rPr>
            </a:br>
            <a:endParaRPr sz="2400" dirty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7" name="Google Shape;107;p19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1403648" y="2094697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¿Se aprende en la formación de grado o se aprende a ser profesor en la práctica, en las aulas, una vez que se </a:t>
            </a:r>
            <a:r>
              <a:rPr lang="es-ES" sz="24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comienza a </a:t>
            </a:r>
            <a:r>
              <a:rPr lang="es-ES" sz="24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trabajar?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1043608" y="1707654"/>
            <a:ext cx="7020900" cy="13435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dirty="0"/>
              <a:t>Resolver este desencuentro constituye otro </a:t>
            </a:r>
            <a:r>
              <a:rPr lang="es-ES" dirty="0" smtClean="0"/>
              <a:t>importante </a:t>
            </a:r>
            <a:r>
              <a:rPr lang="es-ES" dirty="0" smtClean="0"/>
              <a:t>desafío.</a:t>
            </a:r>
            <a:endParaRPr dirty="0"/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1043608" y="1074247"/>
            <a:ext cx="3741000" cy="27836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</a:rPr>
              <a:t>*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La práctica docente </a:t>
            </a: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es una 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práctica </a:t>
            </a: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intencional 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y, </a:t>
            </a: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como portadora de 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valores su comprensión </a:t>
            </a: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puede enmarcarse en la 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perspectiva</a:t>
            </a: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/>
            </a:r>
            <a:b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</a:br>
            <a:r>
              <a:rPr lang="es-ES" sz="2000" dirty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de las decisiones </a:t>
            </a: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éticas.</a:t>
            </a:r>
            <a:endParaRPr sz="2000" dirty="0">
              <a:solidFill>
                <a:schemeClr val="tx2">
                  <a:lumMod val="1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3900" y="1115381"/>
            <a:ext cx="2765700" cy="27657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 idx="4294967295"/>
          </p:nvPr>
        </p:nvSpPr>
        <p:spPr>
          <a:xfrm>
            <a:off x="1547664" y="987574"/>
            <a:ext cx="6336704" cy="15633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2400" b="0" dirty="0">
                <a:solidFill>
                  <a:schemeClr val="bg1"/>
                </a:solidFill>
              </a:rPr>
              <a:t>Se sabe que aprendemos a ser profesores desde nuestro </a:t>
            </a:r>
            <a:r>
              <a:rPr lang="es-ES" sz="2400" b="0" dirty="0" smtClean="0">
                <a:solidFill>
                  <a:schemeClr val="bg1"/>
                </a:solidFill>
              </a:rPr>
              <a:t>propia biografía pedagógica </a:t>
            </a:r>
            <a:r>
              <a:rPr lang="es-ES" sz="2400" b="0" dirty="0">
                <a:solidFill>
                  <a:schemeClr val="bg1"/>
                </a:solidFill>
              </a:rPr>
              <a:t>y que la </a:t>
            </a:r>
            <a:r>
              <a:rPr lang="es-ES" sz="2400" b="0" dirty="0" smtClean="0">
                <a:solidFill>
                  <a:schemeClr val="bg1"/>
                </a:solidFill>
              </a:rPr>
              <a:t>formación </a:t>
            </a:r>
            <a:r>
              <a:rPr lang="es-ES" sz="2400" b="0" dirty="0">
                <a:solidFill>
                  <a:schemeClr val="bg1"/>
                </a:solidFill>
              </a:rPr>
              <a:t>de grado sucumbe frente </a:t>
            </a:r>
            <a:r>
              <a:rPr lang="es-ES" sz="2400" b="0" dirty="0" smtClean="0">
                <a:solidFill>
                  <a:schemeClr val="bg1"/>
                </a:solidFill>
              </a:rPr>
              <a:t>a ella </a:t>
            </a:r>
            <a:r>
              <a:rPr lang="es-ES" sz="2400" b="0" dirty="0">
                <a:solidFill>
                  <a:schemeClr val="bg1"/>
                </a:solidFill>
              </a:rPr>
              <a:t>y a la impronta de la </a:t>
            </a:r>
            <a:r>
              <a:rPr lang="es-ES" sz="2400" b="0" dirty="0" smtClean="0">
                <a:solidFill>
                  <a:schemeClr val="bg1"/>
                </a:solidFill>
              </a:rPr>
              <a:t>socialización </a:t>
            </a:r>
            <a:r>
              <a:rPr lang="es-ES" sz="2400" b="0" dirty="0">
                <a:solidFill>
                  <a:schemeClr val="bg1"/>
                </a:solidFill>
              </a:rPr>
              <a:t>laboral (</a:t>
            </a:r>
            <a:r>
              <a:rPr lang="es-ES" sz="2400" b="0" dirty="0" err="1">
                <a:solidFill>
                  <a:schemeClr val="bg1"/>
                </a:solidFill>
              </a:rPr>
              <a:t>Terhart</a:t>
            </a:r>
            <a:r>
              <a:rPr lang="es-ES" sz="2400" b="0" dirty="0">
                <a:solidFill>
                  <a:schemeClr val="bg1"/>
                </a:solidFill>
              </a:rPr>
              <a:t>, 1987).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30" name="Google Shape;130;p22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title"/>
          </p:nvPr>
        </p:nvSpPr>
        <p:spPr>
          <a:xfrm>
            <a:off x="1043608" y="987574"/>
            <a:ext cx="7020900" cy="24236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2800" b="0" dirty="0">
                <a:solidFill>
                  <a:srgbClr val="FF0000"/>
                </a:solidFill>
              </a:rPr>
              <a:t>lugar </a:t>
            </a:r>
            <a:r>
              <a:rPr lang="es-ES" sz="2800" b="0" dirty="0" smtClean="0">
                <a:solidFill>
                  <a:srgbClr val="FF0000"/>
                </a:solidFill>
              </a:rPr>
              <a:t>privilegiado…</a:t>
            </a:r>
            <a:r>
              <a:rPr lang="es-ES" sz="2800" b="0" dirty="0">
                <a:solidFill>
                  <a:srgbClr val="FF0000"/>
                </a:solidFill>
              </a:rPr>
              <a:t/>
            </a:r>
            <a:br>
              <a:rPr lang="es-ES" sz="2800" b="0" dirty="0">
                <a:solidFill>
                  <a:srgbClr val="FF0000"/>
                </a:solidFill>
              </a:rPr>
            </a:br>
            <a:r>
              <a:rPr lang="es-ES" sz="2800" b="0" dirty="0" smtClean="0">
                <a:solidFill>
                  <a:srgbClr val="FF0000"/>
                </a:solidFill>
              </a:rPr>
              <a:t/>
            </a:r>
            <a:br>
              <a:rPr lang="es-ES" sz="2800" b="0" dirty="0" smtClean="0">
                <a:solidFill>
                  <a:srgbClr val="FF0000"/>
                </a:solidFill>
              </a:rPr>
            </a:br>
            <a:r>
              <a:rPr lang="es-ES" sz="2800" b="0" dirty="0">
                <a:solidFill>
                  <a:srgbClr val="FF0000"/>
                </a:solidFill>
              </a:rPr>
              <a:t/>
            </a:r>
            <a:br>
              <a:rPr lang="es-ES" sz="2800" b="0" dirty="0">
                <a:solidFill>
                  <a:srgbClr val="FF0000"/>
                </a:solidFill>
              </a:rPr>
            </a:br>
            <a:r>
              <a:rPr lang="es-ES" sz="2800" b="0" dirty="0" smtClean="0">
                <a:solidFill>
                  <a:srgbClr val="FF0000"/>
                </a:solidFill>
              </a:rPr>
              <a:t>El </a:t>
            </a:r>
            <a:r>
              <a:rPr lang="es-ES" sz="2800" b="0" dirty="0" smtClean="0">
                <a:solidFill>
                  <a:srgbClr val="FF0000"/>
                </a:solidFill>
              </a:rPr>
              <a:t>dialogo </a:t>
            </a:r>
            <a:r>
              <a:rPr lang="es-ES" sz="2800" b="0" dirty="0">
                <a:solidFill>
                  <a:srgbClr val="FF0000"/>
                </a:solidFill>
              </a:rPr>
              <a:t>entre la </a:t>
            </a:r>
            <a:r>
              <a:rPr lang="es-ES" sz="2800" b="0" dirty="0" smtClean="0">
                <a:solidFill>
                  <a:srgbClr val="FF0000"/>
                </a:solidFill>
              </a:rPr>
              <a:t>Didáctica </a:t>
            </a:r>
            <a:r>
              <a:rPr lang="es-ES" sz="2800" b="0" dirty="0">
                <a:solidFill>
                  <a:srgbClr val="FF0000"/>
                </a:solidFill>
              </a:rPr>
              <a:t>General y las </a:t>
            </a:r>
            <a:r>
              <a:rPr lang="es-ES" sz="2800" b="0" dirty="0" smtClean="0">
                <a:solidFill>
                  <a:srgbClr val="FF0000"/>
                </a:solidFill>
              </a:rPr>
              <a:t>Didácticas Específicas</a:t>
            </a:r>
            <a:r>
              <a:rPr lang="es-ES" sz="2800" b="0" dirty="0">
                <a:solidFill>
                  <a:srgbClr val="FF0000"/>
                </a:solidFill>
              </a:rPr>
              <a:t>.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146" name="Google Shape;146;p2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/>
          <p:nvPr/>
        </p:nvSpPr>
        <p:spPr>
          <a:xfrm>
            <a:off x="1385501" y="1132748"/>
            <a:ext cx="6734413" cy="3208126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1099014" y="1703449"/>
            <a:ext cx="7020900" cy="15994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sz="2400" dirty="0">
                <a:solidFill>
                  <a:srgbClr val="C00000"/>
                </a:solidFill>
              </a:rPr>
              <a:t>Lo que atraviesa todas estas ideas es la </a:t>
            </a:r>
            <a:r>
              <a:rPr lang="es-ES" sz="2400" dirty="0" smtClean="0">
                <a:solidFill>
                  <a:srgbClr val="C00000"/>
                </a:solidFill>
              </a:rPr>
              <a:t>dimensión </a:t>
            </a:r>
            <a:r>
              <a:rPr lang="es-ES" sz="2400" dirty="0">
                <a:solidFill>
                  <a:srgbClr val="C00000"/>
                </a:solidFill>
              </a:rPr>
              <a:t>que cobra </a:t>
            </a:r>
            <a:r>
              <a:rPr lang="es-ES" sz="2400" dirty="0" smtClean="0">
                <a:solidFill>
                  <a:srgbClr val="C00000"/>
                </a:solidFill>
              </a:rPr>
              <a:t>lo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dirty="0" smtClean="0">
                <a:solidFill>
                  <a:srgbClr val="C00000"/>
                </a:solidFill>
              </a:rPr>
              <a:t>i</a:t>
            </a:r>
            <a:r>
              <a:rPr lang="es-ES" sz="2400" dirty="0" smtClean="0">
                <a:solidFill>
                  <a:srgbClr val="C00000"/>
                </a:solidFill>
              </a:rPr>
              <a:t>nstitucional </a:t>
            </a:r>
            <a:r>
              <a:rPr lang="es-ES" sz="2400" dirty="0">
                <a:solidFill>
                  <a:srgbClr val="C00000"/>
                </a:solidFill>
              </a:rPr>
              <a:t>en los lazos que </a:t>
            </a:r>
            <a:r>
              <a:rPr lang="es-ES" sz="2400" dirty="0" smtClean="0">
                <a:solidFill>
                  <a:srgbClr val="C00000"/>
                </a:solidFill>
              </a:rPr>
              <a:t>deberíamos </a:t>
            </a:r>
            <a:r>
              <a:rPr lang="es-ES" sz="2400" dirty="0">
                <a:solidFill>
                  <a:srgbClr val="C00000"/>
                </a:solidFill>
              </a:rPr>
              <a:t>crear entre los equipos </a:t>
            </a:r>
            <a:r>
              <a:rPr lang="es-ES" sz="2400" dirty="0" smtClean="0">
                <a:solidFill>
                  <a:srgbClr val="C00000"/>
                </a:solidFill>
              </a:rPr>
              <a:t>docentes que </a:t>
            </a:r>
            <a:r>
              <a:rPr lang="es-ES" sz="2400" dirty="0">
                <a:solidFill>
                  <a:srgbClr val="C00000"/>
                </a:solidFill>
              </a:rPr>
              <a:t>trabajamos en </a:t>
            </a:r>
            <a:r>
              <a:rPr lang="es-ES" sz="2400" dirty="0" smtClean="0">
                <a:solidFill>
                  <a:srgbClr val="C00000"/>
                </a:solidFill>
              </a:rPr>
              <a:t>Educación </a:t>
            </a:r>
            <a:r>
              <a:rPr lang="es-ES" sz="2400" dirty="0">
                <a:solidFill>
                  <a:srgbClr val="C00000"/>
                </a:solidFill>
              </a:rPr>
              <a:t>Superior.</a:t>
            </a:r>
            <a:endParaRPr sz="2400" dirty="0">
              <a:solidFill>
                <a:srgbClr val="C00000"/>
              </a:solidFill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3383809" y="3216363"/>
            <a:ext cx="227550" cy="254925"/>
          </a:xfrm>
          <a:custGeom>
            <a:avLst/>
            <a:gdLst/>
            <a:ahLst/>
            <a:cxnLst/>
            <a:rect l="l" t="t" r="r" b="b"/>
            <a:pathLst>
              <a:path w="9102" h="10197" extrusionOk="0">
                <a:moveTo>
                  <a:pt x="6353" y="1850"/>
                </a:moveTo>
                <a:cubicBezTo>
                  <a:pt x="4040" y="4894"/>
                  <a:pt x="2556" y="4205"/>
                  <a:pt x="1727" y="7937"/>
                </a:cubicBezTo>
                <a:cubicBezTo>
                  <a:pt x="1202" y="10301"/>
                  <a:pt x="7926" y="8496"/>
                  <a:pt x="8788" y="6233"/>
                </a:cubicBezTo>
                <a:cubicBezTo>
                  <a:pt x="9519" y="4314"/>
                  <a:pt x="8586" y="1470"/>
                  <a:pt x="6840" y="389"/>
                </a:cubicBezTo>
                <a:cubicBezTo>
                  <a:pt x="4614" y="-989"/>
                  <a:pt x="122" y="1669"/>
                  <a:pt x="22" y="4285"/>
                </a:cubicBezTo>
                <a:cubicBezTo>
                  <a:pt x="-64" y="6538"/>
                  <a:pt x="1212" y="9725"/>
                  <a:pt x="3431" y="10128"/>
                </a:cubicBezTo>
                <a:cubicBezTo>
                  <a:pt x="6461" y="10679"/>
                  <a:pt x="9422" y="1619"/>
                  <a:pt x="6353" y="1363"/>
                </a:cubicBezTo>
                <a:cubicBezTo>
                  <a:pt x="3991" y="1166"/>
                  <a:pt x="1218" y="3422"/>
                  <a:pt x="753" y="5746"/>
                </a:cubicBezTo>
                <a:cubicBezTo>
                  <a:pt x="415" y="7438"/>
                  <a:pt x="2454" y="9885"/>
                  <a:pt x="4162" y="9641"/>
                </a:cubicBezTo>
                <a:cubicBezTo>
                  <a:pt x="6587" y="9295"/>
                  <a:pt x="6901" y="9266"/>
                  <a:pt x="8544" y="7450"/>
                </a:cubicBezTo>
                <a:cubicBezTo>
                  <a:pt x="10322" y="5485"/>
                  <a:pt x="7346" y="1389"/>
                  <a:pt x="4892" y="389"/>
                </a:cubicBezTo>
                <a:cubicBezTo>
                  <a:pt x="2891" y="-426"/>
                  <a:pt x="1764" y="3649"/>
                  <a:pt x="1240" y="5746"/>
                </a:cubicBezTo>
              </a:path>
            </a:pathLst>
          </a:cu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Google Shape;157;p25"/>
          <p:cNvSpPr/>
          <p:nvPr/>
        </p:nvSpPr>
        <p:spPr>
          <a:xfrm>
            <a:off x="4743119" y="3706808"/>
            <a:ext cx="209325" cy="237100"/>
          </a:xfrm>
          <a:custGeom>
            <a:avLst/>
            <a:gdLst/>
            <a:ahLst/>
            <a:cxnLst/>
            <a:rect l="l" t="t" r="r" b="b"/>
            <a:pathLst>
              <a:path w="8373" h="9484" extrusionOk="0">
                <a:moveTo>
                  <a:pt x="4571" y="250"/>
                </a:moveTo>
                <a:cubicBezTo>
                  <a:pt x="3232" y="4024"/>
                  <a:pt x="215" y="4162"/>
                  <a:pt x="1893" y="7798"/>
                </a:cubicBezTo>
                <a:cubicBezTo>
                  <a:pt x="3094" y="10400"/>
                  <a:pt x="4910" y="7821"/>
                  <a:pt x="7493" y="6581"/>
                </a:cubicBezTo>
                <a:cubicBezTo>
                  <a:pt x="9392" y="5669"/>
                  <a:pt x="7687" y="1408"/>
                  <a:pt x="5789" y="494"/>
                </a:cubicBezTo>
                <a:cubicBezTo>
                  <a:pt x="3740" y="-493"/>
                  <a:pt x="3086" y="177"/>
                  <a:pt x="1406" y="1711"/>
                </a:cubicBezTo>
                <a:cubicBezTo>
                  <a:pt x="-393" y="3354"/>
                  <a:pt x="-624" y="8141"/>
                  <a:pt x="1650" y="9016"/>
                </a:cubicBezTo>
                <a:cubicBezTo>
                  <a:pt x="3967" y="9907"/>
                  <a:pt x="4431" y="9385"/>
                  <a:pt x="6519" y="8042"/>
                </a:cubicBezTo>
                <a:cubicBezTo>
                  <a:pt x="8635" y="6681"/>
                  <a:pt x="8841" y="1462"/>
                  <a:pt x="6519" y="494"/>
                </a:cubicBezTo>
                <a:cubicBezTo>
                  <a:pt x="4039" y="-539"/>
                  <a:pt x="447" y="7451"/>
                  <a:pt x="3111" y="7798"/>
                </a:cubicBezTo>
                <a:cubicBezTo>
                  <a:pt x="5389" y="8095"/>
                  <a:pt x="8080" y="3836"/>
                  <a:pt x="6763" y="1955"/>
                </a:cubicBezTo>
                <a:cubicBezTo>
                  <a:pt x="5688" y="420"/>
                  <a:pt x="1406" y="1785"/>
                  <a:pt x="1406" y="3659"/>
                </a:cubicBezTo>
                <a:cubicBezTo>
                  <a:pt x="1406" y="5218"/>
                  <a:pt x="2380" y="4877"/>
                  <a:pt x="3354" y="6094"/>
                </a:cubicBezTo>
              </a:path>
            </a:pathLst>
          </a:cu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Google Shape;158;p25"/>
          <p:cNvSpPr/>
          <p:nvPr/>
        </p:nvSpPr>
        <p:spPr>
          <a:xfrm>
            <a:off x="6998433" y="3767721"/>
            <a:ext cx="232775" cy="251550"/>
          </a:xfrm>
          <a:custGeom>
            <a:avLst/>
            <a:gdLst/>
            <a:ahLst/>
            <a:cxnLst/>
            <a:rect l="l" t="t" r="r" b="b"/>
            <a:pathLst>
              <a:path w="9311" h="10062" extrusionOk="0">
                <a:moveTo>
                  <a:pt x="5908" y="2439"/>
                </a:moveTo>
                <a:cubicBezTo>
                  <a:pt x="3717" y="5361"/>
                  <a:pt x="412" y="4804"/>
                  <a:pt x="1525" y="8283"/>
                </a:cubicBezTo>
                <a:cubicBezTo>
                  <a:pt x="2491" y="11300"/>
                  <a:pt x="4915" y="9703"/>
                  <a:pt x="7856" y="8526"/>
                </a:cubicBezTo>
                <a:cubicBezTo>
                  <a:pt x="10446" y="7490"/>
                  <a:pt x="9133" y="1495"/>
                  <a:pt x="6638" y="248"/>
                </a:cubicBezTo>
                <a:cubicBezTo>
                  <a:pt x="3866" y="-1138"/>
                  <a:pt x="-445" y="3765"/>
                  <a:pt x="64" y="6822"/>
                </a:cubicBezTo>
                <a:cubicBezTo>
                  <a:pt x="491" y="9385"/>
                  <a:pt x="6906" y="8998"/>
                  <a:pt x="7856" y="6579"/>
                </a:cubicBezTo>
                <a:cubicBezTo>
                  <a:pt x="8770" y="4252"/>
                  <a:pt x="3865" y="833"/>
                  <a:pt x="1769" y="2196"/>
                </a:cubicBezTo>
                <a:cubicBezTo>
                  <a:pt x="88" y="3289"/>
                  <a:pt x="1967" y="8006"/>
                  <a:pt x="3960" y="7796"/>
                </a:cubicBezTo>
                <a:cubicBezTo>
                  <a:pt x="5413" y="7643"/>
                  <a:pt x="5118" y="2522"/>
                  <a:pt x="3960" y="3413"/>
                </a:cubicBezTo>
                <a:cubicBezTo>
                  <a:pt x="2220" y="4752"/>
                  <a:pt x="1070" y="5886"/>
                  <a:pt x="2499" y="7553"/>
                </a:cubicBezTo>
                <a:cubicBezTo>
                  <a:pt x="3945" y="9240"/>
                  <a:pt x="5447" y="8518"/>
                  <a:pt x="6882" y="6822"/>
                </a:cubicBezTo>
                <a:cubicBezTo>
                  <a:pt x="8718" y="4652"/>
                  <a:pt x="9508" y="3534"/>
                  <a:pt x="7856" y="1222"/>
                </a:cubicBezTo>
                <a:cubicBezTo>
                  <a:pt x="6504" y="-671"/>
                  <a:pt x="5543" y="1466"/>
                  <a:pt x="3229" y="1709"/>
                </a:cubicBezTo>
              </a:path>
            </a:pathLst>
          </a:cu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ctrTitle" idx="4294967295"/>
          </p:nvPr>
        </p:nvSpPr>
        <p:spPr>
          <a:xfrm>
            <a:off x="1187624" y="1347614"/>
            <a:ext cx="6768752" cy="2225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sz="3200" b="0" dirty="0">
                <a:solidFill>
                  <a:srgbClr val="00B050"/>
                </a:solidFill>
              </a:rPr>
              <a:t>Para hacer frente a los</a:t>
            </a:r>
            <a:br>
              <a:rPr lang="es-ES" sz="3200" b="0" dirty="0">
                <a:solidFill>
                  <a:srgbClr val="00B050"/>
                </a:solidFill>
              </a:rPr>
            </a:br>
            <a:r>
              <a:rPr lang="es-ES" sz="3200" b="0" dirty="0" smtClean="0">
                <a:solidFill>
                  <a:srgbClr val="00B050"/>
                </a:solidFill>
              </a:rPr>
              <a:t>desafíos </a:t>
            </a:r>
            <a:r>
              <a:rPr lang="es-ES" sz="3200" b="0" dirty="0">
                <a:solidFill>
                  <a:srgbClr val="00B050"/>
                </a:solidFill>
              </a:rPr>
              <a:t>actuales de la </a:t>
            </a:r>
            <a:r>
              <a:rPr lang="es-ES" sz="3200" b="0" dirty="0" smtClean="0">
                <a:solidFill>
                  <a:srgbClr val="00B050"/>
                </a:solidFill>
              </a:rPr>
              <a:t>formación </a:t>
            </a:r>
            <a:r>
              <a:rPr lang="es-ES" sz="3200" b="0" dirty="0">
                <a:solidFill>
                  <a:srgbClr val="00B050"/>
                </a:solidFill>
              </a:rPr>
              <a:t>del profesorado se necesita de cambios</a:t>
            </a:r>
            <a:br>
              <a:rPr lang="es-ES" sz="3200" b="0" dirty="0">
                <a:solidFill>
                  <a:srgbClr val="00B050"/>
                </a:solidFill>
              </a:rPr>
            </a:br>
            <a:r>
              <a:rPr lang="es-ES" sz="3200" b="0" dirty="0">
                <a:solidFill>
                  <a:srgbClr val="00B050"/>
                </a:solidFill>
              </a:rPr>
              <a:t>en la vida </a:t>
            </a:r>
            <a:r>
              <a:rPr lang="es-ES" sz="3200" b="0" dirty="0" smtClean="0">
                <a:solidFill>
                  <a:srgbClr val="00B050"/>
                </a:solidFill>
              </a:rPr>
              <a:t>institucional.</a:t>
            </a:r>
            <a:endParaRPr sz="3200" dirty="0">
              <a:solidFill>
                <a:srgbClr val="00B050"/>
              </a:solidFill>
            </a:endParaRPr>
          </a:p>
        </p:txBody>
      </p:sp>
      <p:sp>
        <p:nvSpPr>
          <p:cNvPr id="167" name="Google Shape;167;p2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/>
          <p:nvPr/>
        </p:nvSpPr>
        <p:spPr>
          <a:xfrm>
            <a:off x="1259632" y="771550"/>
            <a:ext cx="6912768" cy="3240360"/>
          </a:xfrm>
          <a:prstGeom prst="homePlate">
            <a:avLst>
              <a:gd name="adj" fmla="val 30129"/>
            </a:avLst>
          </a:prstGeom>
          <a:solidFill>
            <a:schemeClr val="lt1"/>
          </a:solidFill>
          <a:ln w="38100" cap="flat" cmpd="sng">
            <a:solidFill>
              <a:srgbClr val="2A95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Si pensamos en la </a:t>
            </a:r>
            <a:r>
              <a:rPr lang="es-ES" sz="2000" b="1" dirty="0" smtClean="0">
                <a:solidFill>
                  <a:srgbClr val="FF0000"/>
                </a:solidFill>
              </a:rPr>
              <a:t>formación </a:t>
            </a:r>
            <a:r>
              <a:rPr lang="es-ES" sz="2000" b="1" dirty="0">
                <a:solidFill>
                  <a:srgbClr val="FF0000"/>
                </a:solidFill>
              </a:rPr>
              <a:t>de </a:t>
            </a:r>
            <a:r>
              <a:rPr lang="es-ES" sz="2000" b="1" dirty="0" smtClean="0">
                <a:solidFill>
                  <a:srgbClr val="FF0000"/>
                </a:solidFill>
              </a:rPr>
              <a:t>futuros profesores </a:t>
            </a:r>
            <a:r>
              <a:rPr lang="es-ES" sz="2000" b="1" dirty="0">
                <a:solidFill>
                  <a:srgbClr val="FF0000"/>
                </a:solidFill>
              </a:rPr>
              <a:t>que puedan superar la fuerte </a:t>
            </a:r>
            <a:r>
              <a:rPr lang="es-ES" sz="2000" b="1" dirty="0" smtClean="0">
                <a:solidFill>
                  <a:srgbClr val="FF0000"/>
                </a:solidFill>
              </a:rPr>
              <a:t>fragmentación </a:t>
            </a:r>
            <a:r>
              <a:rPr lang="es-ES" sz="2000" b="1" dirty="0">
                <a:solidFill>
                  <a:srgbClr val="FF0000"/>
                </a:solidFill>
              </a:rPr>
              <a:t>en la </a:t>
            </a:r>
            <a:r>
              <a:rPr lang="es-ES" sz="2000" b="1" dirty="0" smtClean="0">
                <a:solidFill>
                  <a:srgbClr val="FF0000"/>
                </a:solidFill>
              </a:rPr>
              <a:t>enseñanza y </a:t>
            </a:r>
            <a:r>
              <a:rPr lang="es-ES" sz="2000" b="1" dirty="0">
                <a:solidFill>
                  <a:srgbClr val="FF0000"/>
                </a:solidFill>
              </a:rPr>
              <a:t>los aprendizajes en las escuelas y la casi imposibilidad de </a:t>
            </a:r>
            <a:r>
              <a:rPr lang="es-ES" sz="2000" b="1" dirty="0" smtClean="0">
                <a:solidFill>
                  <a:srgbClr val="FF0000"/>
                </a:solidFill>
              </a:rPr>
              <a:t>comunicación entre </a:t>
            </a:r>
            <a:r>
              <a:rPr lang="es-ES" sz="2000" b="1" dirty="0">
                <a:solidFill>
                  <a:srgbClr val="FF0000"/>
                </a:solidFill>
              </a:rPr>
              <a:t>profesores de distintas disciplinas, el primer </a:t>
            </a:r>
            <a:r>
              <a:rPr lang="es-ES" sz="2000" b="1" dirty="0" smtClean="0">
                <a:solidFill>
                  <a:srgbClr val="FF0000"/>
                </a:solidFill>
              </a:rPr>
              <a:t>desafío es el </a:t>
            </a:r>
            <a:r>
              <a:rPr lang="es-ES" sz="2000" b="1" u="sng" dirty="0">
                <a:solidFill>
                  <a:srgbClr val="00B050"/>
                </a:solidFill>
              </a:rPr>
              <a:t>nuestro.</a:t>
            </a:r>
            <a:endParaRPr sz="2000" b="1" u="sng" dirty="0">
              <a:solidFill>
                <a:srgbClr val="00B050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90" name="Google Shape;190;p2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15566"/>
            <a:ext cx="7344816" cy="3032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BIBLIOGRAFÍA</a:t>
            </a:r>
            <a:b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*Insaurralde</a:t>
            </a: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M (2014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). </a:t>
            </a: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Desafíos actuales para la formación de profesores en la Universidad y </a:t>
            </a:r>
            <a:r>
              <a:rPr lang="es-E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los Institutos </a:t>
            </a: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de Educación Superior. </a:t>
            </a:r>
            <a:r>
              <a:rPr lang="es-E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En Didáctica general y Didáctica específica: </a:t>
            </a:r>
            <a:r>
              <a:rPr lang="es-E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complejidad de sus </a:t>
            </a:r>
            <a:r>
              <a:rPr lang="es-E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relaciones en el nivel superior </a:t>
            </a: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1era ed</a:t>
            </a:r>
            <a:r>
              <a:rPr lang="es-E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</a:t>
            </a:r>
            <a:r>
              <a:rPr lang="es-E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(pp. 75 a 83) Universidad Nacional de Villa María</a:t>
            </a:r>
            <a:endParaRPr lang="es-E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1259632" y="627534"/>
            <a:ext cx="6114788" cy="17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ctr">
              <a:buNone/>
            </a:pP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 central</a:t>
            </a:r>
          </a:p>
          <a:p>
            <a:pPr marL="101600" indent="0" algn="ctr">
              <a:buNone/>
            </a:pPr>
            <a:endParaRPr lang="es-ES" sz="2400" dirty="0"/>
          </a:p>
          <a:p>
            <a:pPr marL="101600" indent="0" algn="ctr">
              <a:buNone/>
            </a:pPr>
            <a:endParaRPr lang="es-ES" sz="2400" dirty="0" smtClean="0"/>
          </a:p>
          <a:p>
            <a:pPr marL="101600" indent="0" algn="ctr">
              <a:buNone/>
            </a:pPr>
            <a:endParaRPr lang="es-ES" sz="2400" dirty="0"/>
          </a:p>
          <a:p>
            <a:pPr marL="101600" indent="0" algn="ctr">
              <a:buNone/>
            </a:pPr>
            <a:r>
              <a:rPr lang="es-ES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ograr </a:t>
            </a:r>
            <a:r>
              <a:rPr lang="es-ES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desarrollar la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formación de los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profesores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 </a:t>
            </a:r>
            <a:r>
              <a:rPr lang="es-ES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estrecha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vinculación </a:t>
            </a:r>
            <a:r>
              <a:rPr lang="es-ES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con las </a:t>
            </a:r>
            <a:r>
              <a:rPr lang="es-ES" sz="2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</a:t>
            </a:r>
            <a:r>
              <a:rPr lang="es-A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á</a:t>
            </a:r>
            <a:r>
              <a:rPr lang="es-ES" sz="2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cticas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profesionales </a:t>
            </a:r>
            <a:r>
              <a:rPr lang="es-ES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que </a:t>
            </a:r>
            <a:r>
              <a:rPr lang="es-E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deberán desempeñar</a:t>
            </a:r>
            <a:r>
              <a:rPr lang="es-ES" sz="2400" dirty="0" smtClean="0"/>
              <a:t>.</a:t>
            </a:r>
            <a:endParaRPr sz="24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" name="2 Flecha abajo"/>
          <p:cNvSpPr/>
          <p:nvPr/>
        </p:nvSpPr>
        <p:spPr>
          <a:xfrm>
            <a:off x="4067944" y="1491630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6" name="Google Shape;57;p13"/>
          <p:cNvSpPr txBox="1">
            <a:spLocks noGrp="1"/>
          </p:cNvSpPr>
          <p:nvPr>
            <p:ph type="title"/>
          </p:nvPr>
        </p:nvSpPr>
        <p:spPr>
          <a:xfrm>
            <a:off x="989542" y="2079457"/>
            <a:ext cx="7020900" cy="720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se entraman </a:t>
            </a:r>
            <a:r>
              <a:rPr lang="es-ES" sz="3200" dirty="0"/>
              <a:t>unos con otros.</a:t>
            </a:r>
            <a:endParaRPr sz="3200" dirty="0">
              <a:solidFill>
                <a:srgbClr val="666666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4230547" y="2075826"/>
            <a:ext cx="504056" cy="11521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699792" y="1099652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7030A0"/>
                </a:solidFill>
              </a:rPr>
              <a:t>Abanico </a:t>
            </a:r>
            <a:r>
              <a:rPr lang="es-ES" sz="2000" b="1" dirty="0">
                <a:solidFill>
                  <a:srgbClr val="7030A0"/>
                </a:solidFill>
              </a:rPr>
              <a:t>de </a:t>
            </a:r>
            <a:r>
              <a:rPr lang="es-ES" sz="2000" b="1" dirty="0" smtClean="0">
                <a:solidFill>
                  <a:srgbClr val="7030A0"/>
                </a:solidFill>
              </a:rPr>
              <a:t>desafíos. </a:t>
            </a:r>
            <a:endParaRPr lang="es-E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2093925" y="1100974"/>
            <a:ext cx="5976300" cy="2550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sz="2400" dirty="0" smtClean="0">
                <a:latin typeface="Candara" pitchFamily="34" charset="0"/>
              </a:rPr>
              <a:t/>
            </a:r>
            <a:br>
              <a:rPr lang="es-ES" sz="2400" dirty="0" smtClean="0">
                <a:latin typeface="Candara" pitchFamily="34" charset="0"/>
              </a:rPr>
            </a:br>
            <a:r>
              <a:rPr lang="es-ES" sz="2400" dirty="0">
                <a:latin typeface="Candara" pitchFamily="34" charset="0"/>
              </a:rPr>
              <a:t/>
            </a:r>
            <a:br>
              <a:rPr lang="es-ES" sz="2400" dirty="0">
                <a:latin typeface="Candara" pitchFamily="34" charset="0"/>
              </a:rPr>
            </a:br>
            <a:r>
              <a:rPr lang="es-ES" sz="2400" dirty="0" smtClean="0">
                <a:latin typeface="Candara" pitchFamily="34" charset="0"/>
              </a:rPr>
              <a:t/>
            </a:r>
            <a:br>
              <a:rPr lang="es-ES" sz="2400" dirty="0" smtClean="0">
                <a:latin typeface="Candara" pitchFamily="34" charset="0"/>
              </a:rPr>
            </a:br>
            <a:r>
              <a:rPr lang="es-ES" sz="2400" dirty="0" smtClean="0">
                <a:latin typeface="Candara" pitchFamily="34" charset="0"/>
              </a:rPr>
              <a:t>El fortalecimiento </a:t>
            </a:r>
            <a:r>
              <a:rPr lang="es-ES" sz="2400" dirty="0">
                <a:latin typeface="Candara" pitchFamily="34" charset="0"/>
              </a:rPr>
              <a:t>de la </a:t>
            </a:r>
            <a:r>
              <a:rPr lang="es-ES" sz="2400" dirty="0" smtClean="0">
                <a:latin typeface="Candara" pitchFamily="34" charset="0"/>
              </a:rPr>
              <a:t>formación epistemológica.</a:t>
            </a:r>
            <a:r>
              <a:rPr lang="es-ES" sz="2400" dirty="0">
                <a:latin typeface="Candara" pitchFamily="34" charset="0"/>
              </a:rPr>
              <a:t/>
            </a:r>
            <a:br>
              <a:rPr lang="es-ES" sz="2400" dirty="0">
                <a:latin typeface="Candara" pitchFamily="34" charset="0"/>
              </a:rPr>
            </a:br>
            <a:endParaRPr sz="2400" dirty="0"/>
          </a:p>
        </p:txBody>
      </p:sp>
      <p:sp>
        <p:nvSpPr>
          <p:cNvPr id="65" name="Google Shape;65;p14"/>
          <p:cNvSpPr/>
          <p:nvPr/>
        </p:nvSpPr>
        <p:spPr>
          <a:xfrm rot="305108" flipH="1">
            <a:off x="899592" y="814933"/>
            <a:ext cx="1905710" cy="1312924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1186316" y="1271340"/>
            <a:ext cx="1441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 desafío </a:t>
            </a:r>
            <a:endParaRPr lang="es-E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611560" y="375506"/>
            <a:ext cx="7848872" cy="334837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Candara" pitchFamily="34" charset="0"/>
              </a:rPr>
              <a:t>  Comprensión e intervención </a:t>
            </a:r>
            <a:r>
              <a:rPr lang="es-ES" sz="2000" b="1" dirty="0">
                <a:solidFill>
                  <a:srgbClr val="FF0000"/>
                </a:solidFill>
                <a:latin typeface="Candara" pitchFamily="34" charset="0"/>
              </a:rPr>
              <a:t>en las </a:t>
            </a:r>
            <a:r>
              <a:rPr lang="es-ES" sz="2000" b="1" dirty="0" smtClean="0">
                <a:solidFill>
                  <a:srgbClr val="FF0000"/>
                </a:solidFill>
                <a:latin typeface="Candara" pitchFamily="34" charset="0"/>
              </a:rPr>
              <a:t>discusiones:</a:t>
            </a:r>
            <a:r>
              <a:rPr lang="es-ES" sz="2000" dirty="0" smtClean="0">
                <a:latin typeface="Candara" pitchFamily="34" charset="0"/>
              </a:rPr>
              <a:t/>
            </a:r>
            <a:br>
              <a:rPr lang="es-ES" sz="2000" dirty="0" smtClean="0">
                <a:latin typeface="Candara" pitchFamily="34" charset="0"/>
              </a:rPr>
            </a:br>
            <a:r>
              <a:rPr lang="es-ES" sz="2000" dirty="0">
                <a:latin typeface="Candara" pitchFamily="34" charset="0"/>
              </a:rPr>
              <a:t/>
            </a:r>
            <a:br>
              <a:rPr lang="es-ES" sz="2000" dirty="0">
                <a:latin typeface="Candara" pitchFamily="34" charset="0"/>
              </a:rPr>
            </a:br>
            <a:r>
              <a:rPr lang="es-ES" sz="2000" b="1" dirty="0" smtClean="0">
                <a:latin typeface="Candara" pitchFamily="34" charset="0"/>
              </a:rPr>
              <a:t>                     * </a:t>
            </a:r>
            <a:r>
              <a:rPr lang="es-ES" sz="2000" b="1" dirty="0" smtClean="0">
                <a:latin typeface="Candara" pitchFamily="34" charset="0"/>
              </a:rPr>
              <a:t>F</a:t>
            </a:r>
            <a:r>
              <a:rPr lang="es-ES" sz="2000" b="1" dirty="0" smtClean="0">
                <a:latin typeface="Candara" pitchFamily="34" charset="0"/>
              </a:rPr>
              <a:t>ormación disciplinar - formación pedagógica y…, </a:t>
            </a:r>
            <a:br>
              <a:rPr lang="es-ES" sz="2000" b="1" dirty="0" smtClean="0">
                <a:latin typeface="Candara" pitchFamily="34" charset="0"/>
              </a:rPr>
            </a:br>
            <a:r>
              <a:rPr lang="es-ES" sz="2000" b="1" dirty="0">
                <a:latin typeface="Candara" pitchFamily="34" charset="0"/>
              </a:rPr>
              <a:t/>
            </a:r>
            <a:br>
              <a:rPr lang="es-ES" sz="2000" b="1" dirty="0">
                <a:latin typeface="Candara" pitchFamily="34" charset="0"/>
              </a:rPr>
            </a:br>
            <a:r>
              <a:rPr lang="es-ES" sz="2000" b="1" dirty="0" smtClean="0">
                <a:latin typeface="Candara" pitchFamily="34" charset="0"/>
              </a:rPr>
              <a:t>                     * Formación</a:t>
            </a:r>
            <a:r>
              <a:rPr lang="es-ES" sz="2000" b="1" dirty="0" smtClean="0">
                <a:latin typeface="Candara" pitchFamily="34" charset="0"/>
              </a:rPr>
              <a:t> teórica - formación práctica.</a:t>
            </a:r>
            <a:br>
              <a:rPr lang="es-ES" sz="2000" b="1" dirty="0" smtClean="0">
                <a:latin typeface="Candara" pitchFamily="34" charset="0"/>
              </a:rPr>
            </a:br>
            <a:r>
              <a:rPr lang="es-ES" sz="2000" b="1" dirty="0">
                <a:latin typeface="Candara" pitchFamily="34" charset="0"/>
              </a:rPr>
              <a:t/>
            </a:r>
            <a:br>
              <a:rPr lang="es-ES" sz="2000" b="1" dirty="0">
                <a:latin typeface="Candara" pitchFamily="34" charset="0"/>
              </a:rPr>
            </a:br>
            <a:r>
              <a:rPr lang="es-ES" sz="2000" dirty="0" smtClean="0">
                <a:latin typeface="Candara" pitchFamily="34" charset="0"/>
              </a:rPr>
              <a:t>                      </a:t>
            </a:r>
            <a:br>
              <a:rPr lang="es-ES" sz="2000" dirty="0" smtClean="0">
                <a:latin typeface="Candara" pitchFamily="34" charset="0"/>
              </a:rPr>
            </a:br>
            <a:r>
              <a:rPr lang="es-ES" sz="2000" b="1" dirty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es-ES" sz="2000" b="1" dirty="0" smtClean="0">
                <a:solidFill>
                  <a:srgbClr val="00B050"/>
                </a:solidFill>
                <a:latin typeface="Candara" pitchFamily="34" charset="0"/>
              </a:rPr>
              <a:t>                            El </a:t>
            </a:r>
            <a:r>
              <a:rPr lang="es-ES" sz="2000" b="1" dirty="0" smtClean="0">
                <a:solidFill>
                  <a:srgbClr val="00B050"/>
                </a:solidFill>
                <a:latin typeface="Candara" pitchFamily="34" charset="0"/>
              </a:rPr>
              <a:t>problema epistémico </a:t>
            </a:r>
            <a:r>
              <a:rPr lang="es-ES" sz="2000" b="1" dirty="0">
                <a:solidFill>
                  <a:srgbClr val="00B050"/>
                </a:solidFill>
                <a:latin typeface="Candara" pitchFamily="34" charset="0"/>
              </a:rPr>
              <a:t>atraviesa estas </a:t>
            </a:r>
            <a:r>
              <a:rPr lang="es-ES" sz="2000" b="1" dirty="0" smtClean="0">
                <a:solidFill>
                  <a:srgbClr val="00B050"/>
                </a:solidFill>
                <a:latin typeface="Candara" pitchFamily="34" charset="0"/>
              </a:rPr>
              <a:t>problemáticas.-.</a:t>
            </a:r>
            <a:endParaRPr sz="2000" b="1" dirty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971600" y="2787774"/>
            <a:ext cx="1152128" cy="1224136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084168" y="2787774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6732240" y="2211710"/>
            <a:ext cx="0" cy="1105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1441675" y="1857000"/>
            <a:ext cx="6260700" cy="25869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indent="0">
              <a:buNone/>
            </a:pPr>
            <a:endParaRPr lang="es-ES" sz="1800" dirty="0" smtClean="0"/>
          </a:p>
          <a:p>
            <a:pPr>
              <a:buFont typeface="Arial" charset="0"/>
              <a:buChar char="•"/>
            </a:pPr>
            <a:r>
              <a:rPr lang="es-ES" sz="1800" dirty="0" smtClean="0"/>
              <a:t>Deberían</a:t>
            </a:r>
            <a:r>
              <a:rPr lang="es-ES" sz="1800" dirty="0" smtClean="0"/>
              <a:t> </a:t>
            </a:r>
            <a:r>
              <a:rPr lang="es-ES" sz="1800" dirty="0"/>
              <a:t>comprender que los diversos </a:t>
            </a:r>
            <a:r>
              <a:rPr lang="es-ES" sz="1800" dirty="0" smtClean="0"/>
              <a:t>desarrollos </a:t>
            </a:r>
            <a:r>
              <a:rPr lang="es-ES" sz="1800" dirty="0" smtClean="0"/>
              <a:t>teóricos</a:t>
            </a:r>
            <a:r>
              <a:rPr lang="es-ES" sz="1800" dirty="0" smtClean="0"/>
              <a:t>, </a:t>
            </a:r>
            <a:r>
              <a:rPr lang="es-ES" sz="1800" dirty="0" smtClean="0"/>
              <a:t>más allá </a:t>
            </a:r>
            <a:r>
              <a:rPr lang="es-ES" sz="1800" dirty="0"/>
              <a:t>de las disciplinas </a:t>
            </a:r>
            <a:r>
              <a:rPr lang="es-ES" sz="1800" dirty="0" smtClean="0"/>
              <a:t>involucradas,  </a:t>
            </a:r>
            <a:r>
              <a:rPr lang="es-ES" sz="1800" dirty="0"/>
              <a:t>son parte de </a:t>
            </a:r>
            <a:r>
              <a:rPr lang="es-ES" sz="1800" dirty="0" smtClean="0"/>
              <a:t>una </a:t>
            </a:r>
            <a:r>
              <a:rPr lang="es-ES" sz="1800" dirty="0" smtClean="0"/>
              <a:t>tradición </a:t>
            </a:r>
            <a:r>
              <a:rPr lang="es-ES" sz="1800" dirty="0"/>
              <a:t>de </a:t>
            </a:r>
            <a:r>
              <a:rPr lang="es-ES" sz="1800" dirty="0" smtClean="0"/>
              <a:t>investigación.</a:t>
            </a:r>
          </a:p>
          <a:p>
            <a:pPr>
              <a:buFont typeface="Arial" charset="0"/>
              <a:buChar char="•"/>
            </a:pPr>
            <a:endParaRPr lang="es-ES" sz="1800" dirty="0" smtClean="0"/>
          </a:p>
          <a:p>
            <a:pPr>
              <a:buFont typeface="Arial" charset="0"/>
              <a:buChar char="•"/>
            </a:pPr>
            <a:r>
              <a:rPr lang="es-ES" sz="1800" dirty="0" smtClean="0"/>
              <a:t> S</a:t>
            </a:r>
            <a:r>
              <a:rPr lang="es-ES" sz="1800" dirty="0" smtClean="0"/>
              <a:t>e </a:t>
            </a:r>
            <a:r>
              <a:rPr lang="es-ES" sz="1800" dirty="0"/>
              <a:t>formulan determinadas preguntas y </a:t>
            </a:r>
            <a:r>
              <a:rPr lang="es-ES" sz="1800" dirty="0" smtClean="0"/>
              <a:t>utilizan ciertas </a:t>
            </a:r>
            <a:r>
              <a:rPr lang="es-ES" sz="1800" dirty="0" smtClean="0"/>
              <a:t>metodologías </a:t>
            </a:r>
            <a:r>
              <a:rPr lang="es-ES" sz="1800" dirty="0"/>
              <a:t>para resolver los problemas que estudian.</a:t>
            </a:r>
            <a:endParaRPr sz="1800" dirty="0"/>
          </a:p>
        </p:txBody>
      </p:sp>
      <p:sp>
        <p:nvSpPr>
          <p:cNvPr id="80" name="Google Shape;80;p16"/>
          <p:cNvSpPr/>
          <p:nvPr/>
        </p:nvSpPr>
        <p:spPr>
          <a:xfrm>
            <a:off x="2987824" y="614584"/>
            <a:ext cx="2232248" cy="136815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3347864" y="883160"/>
            <a:ext cx="1382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</a:rPr>
              <a:t>Los </a:t>
            </a:r>
          </a:p>
          <a:p>
            <a:endParaRPr lang="es-ES" sz="1600" b="1" dirty="0">
              <a:solidFill>
                <a:srgbClr val="FF0000"/>
              </a:solidFill>
            </a:endParaRPr>
          </a:p>
          <a:p>
            <a:r>
              <a:rPr lang="es-ES" sz="1600" b="1" dirty="0" smtClean="0">
                <a:solidFill>
                  <a:srgbClr val="FF0000"/>
                </a:solidFill>
              </a:rPr>
              <a:t> estudiantes</a:t>
            </a:r>
            <a:endParaRPr lang="es-E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2393190" y="2859782"/>
            <a:ext cx="5868772" cy="13681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s-ES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s-ES" sz="18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sz="1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s-ES" sz="1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*En 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tanto que la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formación 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 grado es siempre inconclusa, si la analizamos en la perspectiva del desarrollo profesional docente que se abre frente a la </a:t>
            </a:r>
            <a:r>
              <a:rPr lang="es-ES" sz="1400" dirty="0" err="1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insercion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laboral y los avances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científico</a:t>
            </a:r>
            <a:endParaRPr sz="1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755576" y="62753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* </a:t>
            </a:r>
            <a:r>
              <a:rPr lang="es-ES" dirty="0">
                <a:solidFill>
                  <a:srgbClr val="7030A0"/>
                </a:solidFill>
                <a:latin typeface="Arial Black" pitchFamily="34" charset="0"/>
              </a:rPr>
              <a:t>Esto posibilitaría la apropiación de las teorías y la comprensión de las formas en que se construyen las estructuraciones categoriales. </a:t>
            </a:r>
            <a:r>
              <a:rPr lang="es-ES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Arial Black" pitchFamily="34" charset="0"/>
              </a:rPr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 flipH="1">
            <a:off x="1835695" y="1779662"/>
            <a:ext cx="48965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1"/>
                </a:solidFill>
                <a:latin typeface="Arial Black" pitchFamily="34" charset="0"/>
              </a:rPr>
              <a:t>*</a:t>
            </a:r>
            <a:r>
              <a:rPr lang="es-ES" dirty="0">
                <a:solidFill>
                  <a:srgbClr val="00B050"/>
                </a:solidFill>
                <a:latin typeface="Arial Black" pitchFamily="34" charset="0"/>
              </a:rPr>
              <a:t>A la vez, una vez graduados, esta sólida formación le ofrecería a los profesores herramientas para analizar críticamente la producción de conocimientos en su campo y las propuestas de formación permanente.</a:t>
            </a:r>
            <a:r>
              <a:rPr lang="es-ES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Arial Black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/>
          <p:nvPr/>
        </p:nvSpPr>
        <p:spPr>
          <a:xfrm>
            <a:off x="4469317" y="914747"/>
            <a:ext cx="1404621" cy="1423364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6" name="Google Shape;96;p18"/>
          <p:cNvSpPr/>
          <p:nvPr/>
        </p:nvSpPr>
        <p:spPr>
          <a:xfrm rot="1472950">
            <a:off x="3192176" y="1625407"/>
            <a:ext cx="821233" cy="799967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4197645" y="778725"/>
            <a:ext cx="359546" cy="349386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8" name="Google Shape;98;p18"/>
          <p:cNvSpPr/>
          <p:nvPr/>
        </p:nvSpPr>
        <p:spPr>
          <a:xfrm rot="2487373">
            <a:off x="3966417" y="2364057"/>
            <a:ext cx="255795" cy="24856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1028799" y="2310520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B050"/>
                </a:solidFill>
              </a:rPr>
              <a:t>Otra </a:t>
            </a:r>
            <a:r>
              <a:rPr lang="es-ES" b="1" dirty="0" smtClean="0">
                <a:solidFill>
                  <a:srgbClr val="00B050"/>
                </a:solidFill>
              </a:rPr>
              <a:t>discusión</a:t>
            </a:r>
          </a:p>
          <a:p>
            <a:endParaRPr lang="es-ES" b="1" dirty="0" smtClean="0"/>
          </a:p>
          <a:p>
            <a:r>
              <a:rPr lang="es-ES" b="1" dirty="0" smtClean="0"/>
              <a:t>*</a:t>
            </a:r>
            <a:r>
              <a:rPr lang="es-ES" b="1" dirty="0"/>
              <a:t>R</a:t>
            </a:r>
            <a:r>
              <a:rPr lang="es-ES" b="1" dirty="0" smtClean="0"/>
              <a:t>elaciones entre </a:t>
            </a:r>
            <a:r>
              <a:rPr lang="es-ES" b="1" dirty="0"/>
              <a:t>la </a:t>
            </a:r>
            <a:r>
              <a:rPr lang="es-ES" b="1" dirty="0" smtClean="0"/>
              <a:t>formación teórica </a:t>
            </a:r>
            <a:r>
              <a:rPr lang="es-ES" b="1" dirty="0"/>
              <a:t>y la </a:t>
            </a:r>
            <a:r>
              <a:rPr lang="es-ES" b="1" dirty="0" smtClean="0"/>
              <a:t>formación práctica.</a:t>
            </a:r>
          </a:p>
          <a:p>
            <a:endParaRPr lang="es-ES" b="1" dirty="0"/>
          </a:p>
          <a:p>
            <a:r>
              <a:rPr lang="es-ES" b="1" dirty="0" smtClean="0"/>
              <a:t>*Formación</a:t>
            </a:r>
            <a:r>
              <a:rPr lang="es-ES" b="1" dirty="0" smtClean="0"/>
              <a:t> </a:t>
            </a:r>
            <a:r>
              <a:rPr lang="es-ES" b="1" dirty="0" smtClean="0"/>
              <a:t>disciplinar </a:t>
            </a:r>
            <a:r>
              <a:rPr lang="es-ES" b="1" dirty="0"/>
              <a:t>vs. </a:t>
            </a:r>
            <a:r>
              <a:rPr lang="es-ES" b="1" dirty="0" smtClean="0"/>
              <a:t>formación pedagógica.</a:t>
            </a:r>
          </a:p>
          <a:p>
            <a:endParaRPr lang="es-ES" b="1" dirty="0"/>
          </a:p>
          <a:p>
            <a:r>
              <a:rPr lang="es-ES" b="1" dirty="0" smtClean="0"/>
              <a:t>*A </a:t>
            </a:r>
            <a:r>
              <a:rPr lang="es-ES" b="1" dirty="0"/>
              <a:t>la vez que, todas estas </a:t>
            </a:r>
            <a:r>
              <a:rPr lang="es-ES" b="1" dirty="0" smtClean="0"/>
              <a:t>discusiones parecen </a:t>
            </a:r>
            <a:r>
              <a:rPr lang="es-ES" b="1" dirty="0"/>
              <a:t>tener su lugar de encuentro o desencuentro en </a:t>
            </a:r>
            <a:r>
              <a:rPr lang="es-ES" b="1" dirty="0" smtClean="0"/>
              <a:t>la residencia docente</a:t>
            </a:r>
            <a:r>
              <a:rPr lang="es-ES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344</TotalTime>
  <Words>389</Words>
  <Application>Microsoft Office PowerPoint</Application>
  <PresentationFormat>Presentación en pantalla (16:9)</PresentationFormat>
  <Paragraphs>54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Candara</vt:lpstr>
      <vt:lpstr>Arial Black</vt:lpstr>
      <vt:lpstr>Sniglet</vt:lpstr>
      <vt:lpstr>Segoe UI</vt:lpstr>
      <vt:lpstr>Patrick Hand SC</vt:lpstr>
      <vt:lpstr>Seyton template</vt:lpstr>
      <vt:lpstr>Desafíos de la formación docente y el desempeño de los institutos dentro del sistema formador. </vt:lpstr>
      <vt:lpstr>BIBLIOGRAFÍA  *Insaurralde, M (2014). Desafíos actuales para la formación de profesores en la Universidad y los Institutos de Educación Superior. En Didáctica general y Didáctica específica: la complejidad de sus relaciones en el nivel superior 1era ed. (pp. 75 a 83) Universidad Nacional de Villa María</vt:lpstr>
      <vt:lpstr>Presentación de PowerPoint</vt:lpstr>
      <vt:lpstr>   se entraman unos con otros.</vt:lpstr>
      <vt:lpstr>   El fortalecimiento de la formación epistemológica. </vt:lpstr>
      <vt:lpstr>  Comprensión e intervención en las discusiones:                       * Formación disciplinar - formación pedagógica y…,                        * Formación teórica - formación práctica.                                                      El problema epistémico atraviesa estas problemáticas.-.</vt:lpstr>
      <vt:lpstr>Presentación de PowerPoint</vt:lpstr>
      <vt:lpstr>   *En tanto que la formación de grado es siempre inconclusa, si la analizamos en la perspectiva del desarrollo profesional docente que se abre frente a la insercion laboral y los avances científico</vt:lpstr>
      <vt:lpstr>Presentación de PowerPoint</vt:lpstr>
      <vt:lpstr>Y aquí… otro planteo muy escuchado en los Profesorados y en las escuelas:   </vt:lpstr>
      <vt:lpstr>Resolver este desencuentro constituye otro importante desafío.</vt:lpstr>
      <vt:lpstr>*La práctica docente es una práctica intencional y, como portadora de valores su comprensión puede enmarcarse en la perspectiva de las decisiones éticas.</vt:lpstr>
      <vt:lpstr>Se sabe que aprendemos a ser profesores desde nuestro propia biografía pedagógica y que la formación de grado sucumbe frente a ella y a la impronta de la socialización laboral (Terhart, 1987).</vt:lpstr>
      <vt:lpstr>lugar privilegiado…   El dialogo entre la Didáctica General y las Didácticas Específicas.</vt:lpstr>
      <vt:lpstr>Lo que atraviesa todas estas ideas es la dimensión que cobra lo institucional en los lazos que deberíamos crear entre los equipos docentes que trabajamos en Educación Superior.</vt:lpstr>
      <vt:lpstr>Para hacer frente a los desafíos actuales de la formación del profesorado se necesita de cambios en la vida institucional.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Desafíos de la formación docente y el desempeño de los institutos dentro del sistema formador.</dc:title>
  <dc:creator>ADMIN</dc:creator>
  <cp:lastModifiedBy>ADMIN</cp:lastModifiedBy>
  <cp:revision>23</cp:revision>
  <dcterms:modified xsi:type="dcterms:W3CDTF">2019-06-26T19:30:36Z</dcterms:modified>
</cp:coreProperties>
</file>