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8" r:id="rId3"/>
  </p:sldMasterIdLst>
  <p:sldIdLst>
    <p:sldId id="270" r:id="rId4"/>
    <p:sldId id="265" r:id="rId5"/>
    <p:sldId id="263" r:id="rId6"/>
    <p:sldId id="264" r:id="rId7"/>
    <p:sldId id="271" r:id="rId8"/>
    <p:sldId id="269" r:id="rId9"/>
    <p:sldId id="268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150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434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650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4"/>
            <a:ext cx="2057400" cy="365125"/>
          </a:xfrm>
        </p:spPr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9" y="5410204"/>
            <a:ext cx="3843665" cy="365125"/>
          </a:xfrm>
        </p:spPr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5" y="5410202"/>
            <a:ext cx="578317" cy="365125"/>
          </a:xfrm>
        </p:spPr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16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60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9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49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9" y="2249486"/>
            <a:ext cx="3658792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6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6"/>
            <a:ext cx="74295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9" y="3073399"/>
            <a:ext cx="3658793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7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073399"/>
            <a:ext cx="3656408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11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703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05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30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1" y="592666"/>
            <a:ext cx="4418407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30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2999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445088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04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7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67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2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4419602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64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1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3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853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4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84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9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40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6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64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61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1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3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7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429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44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1"/>
            <a:ext cx="1503758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8" y="609601"/>
            <a:ext cx="5811443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029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5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71654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348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778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79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6"/>
            <a:ext cx="74295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22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945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226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20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145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675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2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5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20656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3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24042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940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59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8190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090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969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6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595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53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781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865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298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5DE7-3FE0-4DDD-AE2D-0CF6C5DD4AB7}" type="datetimeFigureOut">
              <a:rPr lang="es-AR" smtClean="0"/>
              <a:t>14/06/2019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4074-6BF3-438A-8466-DDEA9578EB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961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59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9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8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2" y="5883277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78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59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9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F546-58C7-4940-9208-D56C2F8C57FB}" type="datetimeFigureOut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14/06/2019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F68F-464A-460D-A6E9-6333162BE8C1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12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AR" sz="7200" b="1" dirty="0" smtClean="0"/>
              <a:t>«DECÁLOGO</a:t>
            </a:r>
            <a:br>
              <a:rPr lang="es-AR" sz="7200" b="1" dirty="0" smtClean="0"/>
            </a:br>
            <a:r>
              <a:rPr lang="es-AR" sz="7200" b="1" dirty="0" smtClean="0"/>
              <a:t>DE LA </a:t>
            </a:r>
            <a:br>
              <a:rPr lang="es-AR" sz="7200" b="1" dirty="0" smtClean="0"/>
            </a:br>
            <a:r>
              <a:rPr lang="es-AR" sz="7200" b="1" dirty="0" smtClean="0"/>
              <a:t>BUENA ESCUELA» </a:t>
            </a:r>
            <a:endParaRPr lang="es-AR" sz="7200" b="1" dirty="0"/>
          </a:p>
        </p:txBody>
      </p:sp>
    </p:spTree>
    <p:extLst>
      <p:ext uri="{BB962C8B-B14F-4D97-AF65-F5344CB8AC3E}">
        <p14:creationId xmlns:p14="http://schemas.microsoft.com/office/powerpoint/2010/main" val="6795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61161" y="171294"/>
            <a:ext cx="8856889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AGUERRONDO, I. y XIFRA, S. : </a:t>
            </a:r>
            <a:r>
              <a:rPr lang="es-A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‘Cómo piensan las escuelas que innovan’</a:t>
            </a: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A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Cap.III</a:t>
            </a: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XIFRA, S.: </a:t>
            </a:r>
            <a:r>
              <a:rPr lang="es-AR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Descentralización y autonomía institucional…</a:t>
            </a:r>
            <a:endParaRPr lang="es-A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161" y="1392934"/>
            <a:ext cx="8839285" cy="3811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Decálogo de la Buena Escuela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Promueve un clima asentado en valores del trabajo y la democracia, que incrementa las oportunidades de aprendizaje.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precisas centradas en el aprendizaje de los alumnos.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expectativas positivas, desafiantes y no discriminatorias en relación con la formación y las posibilidades de los alumnos</a:t>
            </a: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equipo directivo funciona dinamizando al conjunto de la comunidad escolar, tiene un liderazgo profesional y democrático.</a:t>
            </a:r>
          </a:p>
        </p:txBody>
      </p:sp>
    </p:spTree>
    <p:extLst>
      <p:ext uri="{BB962C8B-B14F-4D97-AF65-F5344CB8AC3E}">
        <p14:creationId xmlns:p14="http://schemas.microsoft.com/office/powerpoint/2010/main" val="20618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61161" y="171294"/>
            <a:ext cx="8856889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AGUERRONDO, I. y XIFRA, S. : </a:t>
            </a:r>
            <a:r>
              <a:rPr lang="es-A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‘Cómo piensan las escuelas que innovan’</a:t>
            </a: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A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Cap.III</a:t>
            </a: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XIFRA, S.: </a:t>
            </a:r>
            <a:r>
              <a:rPr lang="es-AR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Descentralización y autonomía institucional…</a:t>
            </a:r>
            <a:endParaRPr lang="es-A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161" y="1800149"/>
            <a:ext cx="8839285" cy="32726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Decálogo de la Buena Escuela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tiempo y el espacio destinado a la enseñanza intensa y variablemente según las necesidades.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Promueve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los alumnos utilicen una gran variedad de materiales de aprendizaje a través de actividades diversas.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docentes y el personal de apoyo se capacitan permanentemente de acuerdo con un plan institucional</a:t>
            </a: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353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61161" y="171294"/>
            <a:ext cx="8856889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AGUERRONDO, I. y XIFRA, S. : </a:t>
            </a:r>
            <a:r>
              <a:rPr lang="es-A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‘Cómo piensan las escuelas que innovan’</a:t>
            </a: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A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Cap.III</a:t>
            </a: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XIFRA, S.: </a:t>
            </a:r>
            <a:r>
              <a:rPr lang="es-AR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Descentralización y autonomía institucional…</a:t>
            </a:r>
            <a:endParaRPr lang="es-A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161" y="1596542"/>
            <a:ext cx="8839285" cy="32726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s-AR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Decálogo de la Buena Escuela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Desarrollan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cultura de la evaluación registrando y ponderando avances y retrocesos.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Promueve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convivencia democrática con oportunidades para opinar</a:t>
            </a: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A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escuchar </a:t>
            </a:r>
            <a:r>
              <a:rPr lang="es-A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disentir respetuosamente.</a:t>
            </a:r>
          </a:p>
          <a:p>
            <a:pPr marL="457200" indent="-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8"/>
            </a:pPr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Alienta </a:t>
            </a:r>
            <a:r>
              <a:rPr lang="es-MX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facilita la participación de los padres y la colaboración y complementación con otras instituciones del medio sociocultural.</a:t>
            </a:r>
            <a:endParaRPr lang="es-AR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362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sz="6600" dirty="0" smtClean="0">
                <a:latin typeface="Arial Black" pitchFamily="34" charset="0"/>
              </a:rPr>
              <a:t>«DECÁLOGO</a:t>
            </a:r>
          </a:p>
          <a:p>
            <a:pPr marL="0" indent="0" algn="ctr">
              <a:buNone/>
            </a:pPr>
            <a:r>
              <a:rPr lang="es-AR" sz="6600" dirty="0" smtClean="0">
                <a:latin typeface="Arial Black" pitchFamily="34" charset="0"/>
              </a:rPr>
              <a:t>DE LA </a:t>
            </a:r>
          </a:p>
          <a:p>
            <a:pPr marL="0" indent="0" algn="ctr">
              <a:buNone/>
            </a:pPr>
            <a:r>
              <a:rPr lang="es-AR" sz="6600" dirty="0" smtClean="0">
                <a:latin typeface="Arial Black" pitchFamily="34" charset="0"/>
              </a:rPr>
              <a:t>MEJORA»</a:t>
            </a:r>
            <a:endParaRPr lang="es-AR" sz="6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6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6059" y="618521"/>
            <a:ext cx="7429499" cy="92694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DECÁLOGO </a:t>
            </a:r>
            <a:r>
              <a:rPr lang="es-E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es-E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</a:t>
            </a:r>
            <a:endParaRPr lang="es-A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245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s-ES" sz="2800" b="1" dirty="0" smtClean="0">
                <a:solidFill>
                  <a:schemeClr val="bg1"/>
                </a:solidFill>
              </a:rPr>
              <a:t>De </a:t>
            </a:r>
            <a:r>
              <a:rPr lang="es-ES" sz="2800" b="1" dirty="0">
                <a:solidFill>
                  <a:schemeClr val="bg1"/>
                </a:solidFill>
              </a:rPr>
              <a:t>a poco: las auténticas mejoras son graduales.</a:t>
            </a:r>
            <a:endParaRPr lang="es-AR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Desconfiemos de las miradas mágicas acerca de la mejora.</a:t>
            </a:r>
            <a:endParaRPr lang="es-AR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Mejorar no implica derrumbar todo, sino mantener las buenas prácticas y supera lo que aún no logramos.</a:t>
            </a:r>
            <a:endParaRPr lang="es-AR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El proceso de mejora implica hacernos nuevas preguntas.</a:t>
            </a:r>
            <a:endParaRPr lang="es-AR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El proceso de mejora requiere </a:t>
            </a:r>
            <a:r>
              <a:rPr lang="es-ES" sz="2800" b="1" dirty="0" smtClean="0">
                <a:solidFill>
                  <a:schemeClr val="bg1"/>
                </a:solidFill>
              </a:rPr>
              <a:t>una </a:t>
            </a:r>
            <a:r>
              <a:rPr lang="es-ES" sz="2800" b="1" dirty="0">
                <a:solidFill>
                  <a:schemeClr val="bg1"/>
                </a:solidFill>
              </a:rPr>
              <a:t>planificación</a:t>
            </a:r>
            <a:r>
              <a:rPr lang="es-ES" sz="2800" b="1" dirty="0" smtClean="0">
                <a:solidFill>
                  <a:schemeClr val="bg1"/>
                </a:solidFill>
              </a:rPr>
              <a:t>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2028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3" cy="619268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s-ES" sz="2800" b="1" dirty="0">
                <a:solidFill>
                  <a:schemeClr val="bg1"/>
                </a:solidFill>
              </a:rPr>
              <a:t>La escuela no es la única responsable de la mejora.</a:t>
            </a:r>
            <a:endParaRPr lang="es-AR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La mejora debe incluir la mayor cantidad de actores </a:t>
            </a:r>
            <a:r>
              <a:rPr lang="es-ES" sz="2800" b="1" dirty="0" smtClean="0">
                <a:solidFill>
                  <a:schemeClr val="bg1"/>
                </a:solidFill>
              </a:rPr>
              <a:t>posibles.</a:t>
            </a:r>
            <a:endParaRPr lang="es-AR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La mejora implica decisiones basadas </a:t>
            </a:r>
            <a:r>
              <a:rPr lang="es-ES" sz="2800" b="1" dirty="0" smtClean="0">
                <a:solidFill>
                  <a:schemeClr val="bg1"/>
                </a:solidFill>
              </a:rPr>
              <a:t>en </a:t>
            </a:r>
            <a:r>
              <a:rPr lang="es-ES" sz="2800" b="1" dirty="0">
                <a:solidFill>
                  <a:schemeClr val="bg1"/>
                </a:solidFill>
              </a:rPr>
              <a:t>información.</a:t>
            </a:r>
            <a:endParaRPr lang="es-AR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La mejora que se sustenta en el tiempo es aquella que trasciende a las personas.</a:t>
            </a:r>
            <a:endParaRPr lang="es-AR" sz="2800" b="1" dirty="0">
              <a:solidFill>
                <a:schemeClr val="bg1"/>
              </a:solidFill>
            </a:endParaRPr>
          </a:p>
          <a:p>
            <a:pPr algn="just"/>
            <a:r>
              <a:rPr lang="es-ES" sz="2800" b="1" dirty="0">
                <a:solidFill>
                  <a:schemeClr val="bg1"/>
                </a:solidFill>
              </a:rPr>
              <a:t>La mejora incluye un proceso de revisión y ajuste permanente. En definitiva, se trata de aprender a </a:t>
            </a:r>
            <a:r>
              <a:rPr lang="es-ES" sz="2800" b="1" dirty="0" smtClean="0">
                <a:solidFill>
                  <a:schemeClr val="bg1"/>
                </a:solidFill>
              </a:rPr>
              <a:t>aprender.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9357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1_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403</Words>
  <Application>Microsoft Office PowerPoint</Application>
  <PresentationFormat>Presentación en pantalla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Tema de Office</vt:lpstr>
      <vt:lpstr>Circuito</vt:lpstr>
      <vt:lpstr>1_Circuito</vt:lpstr>
      <vt:lpstr>«DECÁLOGO DE LA  BUENA ESCUELA» </vt:lpstr>
      <vt:lpstr>Presentación de PowerPoint</vt:lpstr>
      <vt:lpstr>Presentación de PowerPoint</vt:lpstr>
      <vt:lpstr>Presentación de PowerPoint</vt:lpstr>
      <vt:lpstr>Presentación de PowerPoint</vt:lpstr>
      <vt:lpstr>DECÁLOGO DE LA MEJORA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7</cp:revision>
  <dcterms:created xsi:type="dcterms:W3CDTF">2019-06-14T10:08:40Z</dcterms:created>
  <dcterms:modified xsi:type="dcterms:W3CDTF">2019-06-15T00:49:48Z</dcterms:modified>
</cp:coreProperties>
</file>