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6" r:id="rId1"/>
  </p:sldMasterIdLst>
  <p:notesMasterIdLst>
    <p:notesMasterId r:id="rId39"/>
  </p:notesMasterIdLst>
  <p:sldIdLst>
    <p:sldId id="335" r:id="rId2"/>
    <p:sldId id="364" r:id="rId3"/>
    <p:sldId id="263" r:id="rId4"/>
    <p:sldId id="262" r:id="rId5"/>
    <p:sldId id="264" r:id="rId6"/>
    <p:sldId id="265" r:id="rId7"/>
    <p:sldId id="365" r:id="rId8"/>
    <p:sldId id="266" r:id="rId9"/>
    <p:sldId id="256" r:id="rId10"/>
    <p:sldId id="261" r:id="rId11"/>
    <p:sldId id="347" r:id="rId12"/>
    <p:sldId id="348" r:id="rId13"/>
    <p:sldId id="366" r:id="rId14"/>
    <p:sldId id="344" r:id="rId15"/>
    <p:sldId id="346" r:id="rId16"/>
    <p:sldId id="343" r:id="rId17"/>
    <p:sldId id="367" r:id="rId18"/>
    <p:sldId id="345" r:id="rId19"/>
    <p:sldId id="349" r:id="rId20"/>
    <p:sldId id="350" r:id="rId21"/>
    <p:sldId id="362" r:id="rId22"/>
    <p:sldId id="352" r:id="rId23"/>
    <p:sldId id="353" r:id="rId24"/>
    <p:sldId id="351" r:id="rId25"/>
    <p:sldId id="354" r:id="rId26"/>
    <p:sldId id="355" r:id="rId27"/>
    <p:sldId id="356" r:id="rId28"/>
    <p:sldId id="357" r:id="rId29"/>
    <p:sldId id="358" r:id="rId30"/>
    <p:sldId id="272" r:id="rId31"/>
    <p:sldId id="359" r:id="rId32"/>
    <p:sldId id="361" r:id="rId33"/>
    <p:sldId id="363" r:id="rId34"/>
    <p:sldId id="360" r:id="rId35"/>
    <p:sldId id="368" r:id="rId36"/>
    <p:sldId id="369" r:id="rId37"/>
    <p:sldId id="270" r:id="rId3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73E24-8C25-4330-AAC6-D3B3BA6B695E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27681-80B2-4966-A72C-76C3D83747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950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224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408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35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011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1636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210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878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6381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772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512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026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29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995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17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923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845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373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F546-58C7-4940-9208-D56C2F8C57FB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BF68F-464A-460D-A6E9-6333162BE8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455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embrete A4-Bibliote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b="93750"/>
          <a:stretch>
            <a:fillRect/>
          </a:stretch>
        </p:blipFill>
        <p:spPr bwMode="auto">
          <a:xfrm>
            <a:off x="0" y="0"/>
            <a:ext cx="8131127" cy="15615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1981" y="2126599"/>
            <a:ext cx="8268475" cy="187813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SUPERIOR EN </a:t>
            </a:r>
            <a:r>
              <a:rPr lang="es-A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EDUCATIVA</a:t>
            </a:r>
            <a:endParaRPr lang="es-A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2751" y="4569819"/>
            <a:ext cx="7766936" cy="1959770"/>
          </a:xfrm>
        </p:spPr>
        <p:txBody>
          <a:bodyPr>
            <a:normAutofit/>
          </a:bodyPr>
          <a:lstStyle/>
          <a:p>
            <a:pPr algn="ctr"/>
            <a:r>
              <a:rPr lang="es-A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Sede:</a:t>
            </a:r>
          </a:p>
          <a:p>
            <a:pPr algn="ctr"/>
            <a:r>
              <a:rPr lang="es-A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de Educación Superior “San Bernardo” </a:t>
            </a:r>
          </a:p>
          <a:p>
            <a:pPr algn="ctr"/>
            <a:r>
              <a:rPr lang="es-AR" sz="2400" dirty="0" smtClean="0"/>
              <a:t>Yanina Farías </a:t>
            </a:r>
            <a:r>
              <a:rPr lang="es-AR" sz="2400" dirty="0" err="1" smtClean="0"/>
              <a:t>gonzalez</a:t>
            </a:r>
            <a:r>
              <a:rPr lang="es-AR" sz="2400" dirty="0" smtClean="0"/>
              <a:t> – Claudia </a:t>
            </a:r>
            <a:r>
              <a:rPr lang="es-AR" sz="2400" dirty="0" err="1" smtClean="0"/>
              <a:t>lemaire</a:t>
            </a:r>
            <a:r>
              <a:rPr lang="es-AR" sz="2400" dirty="0" smtClean="0"/>
              <a:t> </a:t>
            </a:r>
            <a:endParaRPr lang="es-AR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48" y="0"/>
            <a:ext cx="6232751" cy="15615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232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51950"/>
          </a:xfrm>
        </p:spPr>
        <p:txBody>
          <a:bodyPr>
            <a:normAutofit/>
          </a:bodyPr>
          <a:lstStyle/>
          <a:p>
            <a:pPr algn="just"/>
            <a:r>
              <a:rPr lang="es-A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FRIGERIO, G.  y otros : </a:t>
            </a:r>
            <a:r>
              <a:rPr lang="es-AR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‘Las instituciones educativas. Cara y ceca. Elementos para su gestión’</a:t>
            </a:r>
            <a:r>
              <a:rPr lang="es-A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es-AR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A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</a:t>
            </a:r>
            <a:r>
              <a:rPr lang="es-A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existen recetas para la gestión, sino…</a:t>
            </a:r>
          </a:p>
          <a:p>
            <a:pPr marL="0" indent="0" algn="ctr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AR" sz="4000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A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para la acción  y  acción reflexionada</a:t>
            </a:r>
          </a:p>
        </p:txBody>
      </p:sp>
    </p:spTree>
    <p:extLst>
      <p:ext uri="{BB962C8B-B14F-4D97-AF65-F5344CB8AC3E}">
        <p14:creationId xmlns:p14="http://schemas.microsoft.com/office/powerpoint/2010/main" val="18677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592428"/>
            <a:ext cx="9905999" cy="519877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2800" dirty="0" smtClean="0">
              <a:latin typeface="Jokerman" panose="04090605060D06020702" pitchFamily="82" charset="0"/>
            </a:endParaRPr>
          </a:p>
          <a:p>
            <a:pPr marL="0" indent="0">
              <a:buNone/>
            </a:pPr>
            <a:endParaRPr lang="es-AR" sz="2800" dirty="0">
              <a:latin typeface="Jokerman" panose="04090605060D06020702" pitchFamily="82" charset="0"/>
            </a:endParaRPr>
          </a:p>
          <a:p>
            <a:pPr marL="0" indent="0">
              <a:buNone/>
            </a:pPr>
            <a:endParaRPr lang="es-AR" sz="2800" dirty="0" smtClean="0">
              <a:latin typeface="Jokerman" panose="04090605060D06020702" pitchFamily="82" charset="0"/>
            </a:endParaRPr>
          </a:p>
          <a:p>
            <a:pPr marL="0" indent="0" algn="ctr">
              <a:buNone/>
            </a:pPr>
            <a:r>
              <a:rPr lang="es-AR" sz="4800" dirty="0" smtClean="0">
                <a:solidFill>
                  <a:srgbClr val="002060"/>
                </a:solidFill>
                <a:latin typeface="Jokerman" panose="04090605060D06020702" pitchFamily="82" charset="0"/>
              </a:rPr>
              <a:t>CONSIGNAS DE TRABAJO </a:t>
            </a:r>
            <a:endParaRPr lang="es-AR" sz="4800" dirty="0">
              <a:solidFill>
                <a:srgbClr val="002060"/>
              </a:solidFill>
              <a:latin typeface="Jokerman" panose="04090605060D0602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73" y="3459720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70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AR" sz="2400" dirty="0" err="1" smtClean="0">
                <a:solidFill>
                  <a:schemeClr val="bg1"/>
                </a:solidFill>
              </a:rPr>
              <a:t>Aguerrondo</a:t>
            </a:r>
            <a:r>
              <a:rPr lang="es-AR" sz="2400" dirty="0" smtClean="0">
                <a:solidFill>
                  <a:schemeClr val="bg1"/>
                </a:solidFill>
              </a:rPr>
              <a:t>, Inés – </a:t>
            </a:r>
            <a:r>
              <a:rPr lang="es-AR" sz="2400" dirty="0" err="1" smtClean="0">
                <a:solidFill>
                  <a:schemeClr val="bg1"/>
                </a:solidFill>
              </a:rPr>
              <a:t>xifra</a:t>
            </a:r>
            <a:r>
              <a:rPr lang="es-AR" sz="2400" dirty="0" smtClean="0">
                <a:solidFill>
                  <a:schemeClr val="bg1"/>
                </a:solidFill>
              </a:rPr>
              <a:t>, Susana(2002). “</a:t>
            </a:r>
            <a:r>
              <a:rPr lang="es-AR" sz="2400" b="1" dirty="0" smtClean="0">
                <a:solidFill>
                  <a:schemeClr val="bg1"/>
                </a:solidFill>
              </a:rPr>
              <a:t>Cómo piensan las escuelas que innovan</a:t>
            </a:r>
            <a:r>
              <a:rPr lang="es-AR" sz="2400" dirty="0" smtClean="0">
                <a:solidFill>
                  <a:schemeClr val="bg1"/>
                </a:solidFill>
              </a:rPr>
              <a:t>” 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sz="3200" dirty="0" smtClean="0">
                <a:solidFill>
                  <a:schemeClr val="bg1"/>
                </a:solidFill>
              </a:rPr>
              <a:t>¿Por </a:t>
            </a:r>
            <a:r>
              <a:rPr lang="es-AR" sz="3200" dirty="0">
                <a:solidFill>
                  <a:schemeClr val="bg1"/>
                </a:solidFill>
              </a:rPr>
              <a:t>qué no se nota </a:t>
            </a: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</a:t>
            </a:r>
            <a:r>
              <a:rPr lang="es-A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dirty="0">
                <a:solidFill>
                  <a:schemeClr val="bg1"/>
                </a:solidFill>
              </a:rPr>
              <a:t>que cambian las escuelas?</a:t>
            </a:r>
          </a:p>
          <a:p>
            <a:pPr algn="ctr"/>
            <a:r>
              <a:rPr lang="es-AR" sz="3200" dirty="0" smtClean="0">
                <a:solidFill>
                  <a:schemeClr val="bg1"/>
                </a:solidFill>
              </a:rPr>
              <a:t>¿Por </a:t>
            </a:r>
            <a:r>
              <a:rPr lang="es-AR" sz="3200" dirty="0">
                <a:solidFill>
                  <a:schemeClr val="bg1"/>
                </a:solidFill>
              </a:rPr>
              <a:t>qué a veces hay </a:t>
            </a: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malestar</a:t>
            </a:r>
            <a:r>
              <a:rPr lang="es-AR" sz="3200" dirty="0">
                <a:solidFill>
                  <a:schemeClr val="bg1"/>
                </a:solidFill>
              </a:rPr>
              <a:t> docente?</a:t>
            </a:r>
          </a:p>
          <a:p>
            <a:pPr algn="ctr"/>
            <a:r>
              <a:rPr lang="es-AR" sz="3200" dirty="0" smtClean="0">
                <a:solidFill>
                  <a:schemeClr val="bg1"/>
                </a:solidFill>
              </a:rPr>
              <a:t>¿Por </a:t>
            </a:r>
            <a:r>
              <a:rPr lang="es-AR" sz="3200" dirty="0">
                <a:solidFill>
                  <a:schemeClr val="bg1"/>
                </a:solidFill>
              </a:rPr>
              <a:t>qué a veces se </a:t>
            </a: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aburren</a:t>
            </a:r>
            <a:r>
              <a:rPr lang="es-AR" sz="3200" dirty="0">
                <a:solidFill>
                  <a:schemeClr val="bg1"/>
                </a:solidFill>
              </a:rPr>
              <a:t> nuestros estudiantes?</a:t>
            </a:r>
          </a:p>
          <a:p>
            <a:pPr algn="ctr"/>
            <a:r>
              <a:rPr lang="es-AR" sz="3200" dirty="0" smtClean="0">
                <a:solidFill>
                  <a:schemeClr val="bg1"/>
                </a:solidFill>
              </a:rPr>
              <a:t>¿Por </a:t>
            </a:r>
            <a:r>
              <a:rPr lang="es-AR" sz="3200" dirty="0">
                <a:solidFill>
                  <a:schemeClr val="bg1"/>
                </a:solidFill>
              </a:rPr>
              <a:t>qué hay </a:t>
            </a: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insatisfacción</a:t>
            </a:r>
            <a:r>
              <a:rPr lang="es-A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dirty="0">
                <a:solidFill>
                  <a:schemeClr val="bg1"/>
                </a:solidFill>
              </a:rPr>
              <a:t>en algunos padres?</a:t>
            </a:r>
          </a:p>
        </p:txBody>
      </p:sp>
    </p:spTree>
    <p:extLst>
      <p:ext uri="{BB962C8B-B14F-4D97-AF65-F5344CB8AC3E}">
        <p14:creationId xmlns:p14="http://schemas.microsoft.com/office/powerpoint/2010/main" val="244322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352282"/>
            <a:ext cx="9905999" cy="4438919"/>
          </a:xfrm>
        </p:spPr>
        <p:txBody>
          <a:bodyPr/>
          <a:lstStyle/>
          <a:p>
            <a:pPr marL="0" indent="0" algn="ctr">
              <a:buNone/>
            </a:pPr>
            <a:endParaRPr lang="es-A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A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INÉS AGUERRONDO</a:t>
            </a:r>
            <a:endParaRPr lang="es-A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3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120462"/>
            <a:ext cx="9905999" cy="479094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es-AR" dirty="0" smtClean="0">
                <a:solidFill>
                  <a:schemeClr val="bg1"/>
                </a:solidFill>
              </a:rPr>
              <a:t>Quizás sucede que las </a:t>
            </a:r>
            <a:r>
              <a:rPr lang="es-AR" b="1" dirty="0" smtClean="0">
                <a:solidFill>
                  <a:schemeClr val="bg1"/>
                </a:solidFill>
              </a:rPr>
              <a:t>ideas</a:t>
            </a:r>
            <a:r>
              <a:rPr lang="es-AR" dirty="0" smtClean="0">
                <a:solidFill>
                  <a:schemeClr val="bg1"/>
                </a:solidFill>
              </a:rPr>
              <a:t> desde donde miramos y alentamos el cambio hasta ahora </a:t>
            </a:r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fueron suficientes</a:t>
            </a:r>
            <a:r>
              <a:rPr lang="es-AR" dirty="0">
                <a:solidFill>
                  <a:schemeClr val="bg1"/>
                </a:solidFill>
              </a:rPr>
              <a:t>.</a:t>
            </a:r>
            <a:endParaRPr lang="es-A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algn="just"/>
            <a:r>
              <a:rPr lang="es-AR" dirty="0" smtClean="0">
                <a:solidFill>
                  <a:schemeClr val="bg1"/>
                </a:solidFill>
              </a:rPr>
              <a:t>En un mundo donde </a:t>
            </a:r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cambió </a:t>
            </a:r>
            <a:r>
              <a:rPr lang="es-AR" dirty="0" smtClean="0">
                <a:solidFill>
                  <a:schemeClr val="bg1"/>
                </a:solidFill>
              </a:rPr>
              <a:t>y sigue cambiando sustantivamente, las transformaciones que hacemos en educación son solo superficiales , es decir, remiten siempre al </a:t>
            </a:r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viejo </a:t>
            </a:r>
            <a:r>
              <a:rPr lang="es-AR" dirty="0" smtClean="0">
                <a:solidFill>
                  <a:schemeClr val="bg1"/>
                </a:solidFill>
              </a:rPr>
              <a:t>de hacer las cosas.</a:t>
            </a:r>
          </a:p>
          <a:p>
            <a:pPr marL="0" indent="0" algn="just">
              <a:buNone/>
            </a:pPr>
            <a:endParaRPr lang="es-AR" dirty="0">
              <a:solidFill>
                <a:schemeClr val="bg1"/>
              </a:solidFill>
            </a:endParaRPr>
          </a:p>
          <a:p>
            <a:pPr algn="just"/>
            <a:r>
              <a:rPr lang="es-AR" dirty="0">
                <a:solidFill>
                  <a:schemeClr val="bg1"/>
                </a:solidFill>
              </a:rPr>
              <a:t>Un cambio profundo implicaría </a:t>
            </a:r>
            <a: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salir de este modelo </a:t>
            </a:r>
            <a:r>
              <a:rPr lang="es-AR" dirty="0">
                <a:solidFill>
                  <a:schemeClr val="bg1"/>
                </a:solidFill>
              </a:rPr>
              <a:t>histórico de hacer la educación para </a:t>
            </a: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entrar en otro </a:t>
            </a:r>
            <a:r>
              <a:rPr lang="es-AR" dirty="0">
                <a:solidFill>
                  <a:schemeClr val="bg1"/>
                </a:solidFill>
              </a:rPr>
              <a:t>que responda a las necesidades del tercer milenio. </a:t>
            </a:r>
          </a:p>
          <a:p>
            <a:pPr marL="0" indent="0" algn="just"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6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DFBDB"/>
          </a:solidFill>
        </p:spPr>
        <p:txBody>
          <a:bodyPr/>
          <a:lstStyle/>
          <a:p>
            <a:pPr algn="ctr"/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INNOVAR</a:t>
            </a:r>
            <a:endParaRPr lang="es-A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472744"/>
            <a:ext cx="9905999" cy="37863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AR" sz="3600" dirty="0" smtClean="0">
                <a:solidFill>
                  <a:schemeClr val="bg1"/>
                </a:solidFill>
              </a:rPr>
              <a:t>Innovar es un </a:t>
            </a:r>
            <a:r>
              <a:rPr lang="es-A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</a:t>
            </a:r>
            <a:r>
              <a:rPr lang="es-AR" sz="3600" dirty="0" smtClean="0">
                <a:solidFill>
                  <a:schemeClr val="bg1"/>
                </a:solidFill>
              </a:rPr>
              <a:t> que lleva tiempo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3600" dirty="0" smtClean="0">
                <a:solidFill>
                  <a:schemeClr val="bg1"/>
                </a:solidFill>
              </a:rPr>
              <a:t>La clave de la innovación es </a:t>
            </a:r>
            <a:r>
              <a:rPr lang="es-A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anclar</a:t>
            </a:r>
            <a:r>
              <a:rPr lang="es-AR" sz="3600" dirty="0" smtClean="0">
                <a:solidFill>
                  <a:schemeClr val="bg1"/>
                </a:solidFill>
              </a:rPr>
              <a:t> la mirada en el futuro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3600" dirty="0" smtClean="0">
                <a:solidFill>
                  <a:schemeClr val="bg1"/>
                </a:solidFill>
              </a:rPr>
              <a:t>Encontrar el </a:t>
            </a:r>
            <a:r>
              <a:rPr lang="es-A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</a:t>
            </a:r>
            <a:r>
              <a:rPr lang="es-AR" sz="3600" dirty="0" smtClean="0">
                <a:solidFill>
                  <a:schemeClr val="bg1"/>
                </a:solidFill>
              </a:rPr>
              <a:t> hacia donde caminar.</a:t>
            </a:r>
            <a:endParaRPr lang="es-AR" sz="36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62" y="4069725"/>
            <a:ext cx="1953250" cy="21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875763"/>
            <a:ext cx="9905999" cy="49154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ÉPOCA DE PROFUNDAS TRANSFORMACIONES</a:t>
            </a:r>
          </a:p>
          <a:p>
            <a:pPr marL="0" indent="0" algn="ctr">
              <a:buNone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NECESITA SER REPENSADO</a:t>
            </a:r>
          </a:p>
          <a:p>
            <a:pPr marL="0" indent="0" algn="ctr">
              <a:buNone/>
            </a:pPr>
            <a:endParaRPr lang="es-A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FORMAS DEL PASADO YA NO NOS BASTAN PARA PENSAR Y ACTUAR. </a:t>
            </a:r>
          </a:p>
          <a:p>
            <a:pPr marL="0" indent="0" algn="just">
              <a:buNone/>
            </a:pPr>
            <a:endParaRPr lang="es-AR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 NO NOS SON ÚTILES PARA CONSEGUIR LOS RESULTADOS </a:t>
            </a:r>
          </a:p>
          <a:p>
            <a:pPr marL="0" indent="0" algn="ctr">
              <a:buNone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NOS PROPONEMOS.</a:t>
            </a:r>
          </a:p>
          <a:p>
            <a:pPr marL="0" indent="0" algn="just">
              <a:buNone/>
            </a:pPr>
            <a:endParaRPr lang="es-AR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sz="3800" dirty="0" smtClean="0">
                <a:solidFill>
                  <a:schemeClr val="bg1"/>
                </a:solidFill>
              </a:rPr>
              <a:t>Los sistemas educativos se enfrentan hoy a la necesidad de cambios sustantivos.</a:t>
            </a:r>
            <a:endParaRPr lang="es-AR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408795"/>
          </a:xfrm>
          <a:solidFill>
            <a:srgbClr val="FDFBDB"/>
          </a:solidFill>
        </p:spPr>
        <p:txBody>
          <a:bodyPr>
            <a:normAutofit/>
          </a:bodyPr>
          <a:lstStyle/>
          <a:p>
            <a:pPr algn="ctr"/>
            <a:r>
              <a:rPr lang="es-AR" cap="none" dirty="0">
                <a:solidFill>
                  <a:schemeClr val="bg1"/>
                </a:solidFill>
                <a:latin typeface="Arial Black" panose="020B0A04020102020204" pitchFamily="34" charset="0"/>
              </a:rPr>
              <a:t>El cambio social </a:t>
            </a:r>
            <a:r>
              <a:rPr lang="es-A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s-A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A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 la </a:t>
            </a:r>
            <a:r>
              <a:rPr lang="es-AR" u="sng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ruptura del equilibrio</a:t>
            </a:r>
            <a:r>
              <a:rPr lang="es-AR" cap="none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A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s-A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A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del </a:t>
            </a:r>
            <a:r>
              <a:rPr lang="es-AR" cap="none" dirty="0">
                <a:solidFill>
                  <a:schemeClr val="bg1"/>
                </a:solidFill>
                <a:latin typeface="Arial Black" panose="020B0A04020102020204" pitchFamily="34" charset="0"/>
              </a:rPr>
              <a:t>sistema, </a:t>
            </a:r>
            <a:br>
              <a:rPr lang="es-AR" cap="none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AR" cap="none" dirty="0">
                <a:solidFill>
                  <a:schemeClr val="bg1"/>
                </a:solidFill>
                <a:latin typeface="Arial Black" panose="020B0A04020102020204" pitchFamily="34" charset="0"/>
              </a:rPr>
              <a:t>entendiendo por equilibrio </a:t>
            </a:r>
            <a:r>
              <a:rPr lang="es-A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s-A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A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su </a:t>
            </a:r>
            <a:r>
              <a:rPr lang="es-AR" cap="none" dirty="0">
                <a:solidFill>
                  <a:schemeClr val="bg1"/>
                </a:solidFill>
                <a:latin typeface="Arial Black" panose="020B0A04020102020204" pitchFamily="34" charset="0"/>
              </a:rPr>
              <a:t>funcionamiento rutinario.</a:t>
            </a:r>
            <a:endParaRPr lang="es-A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8110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/>
            <a:r>
              <a:rPr lang="es-AR" dirty="0">
                <a:solidFill>
                  <a:schemeClr val="bg1"/>
                </a:solidFill>
              </a:rPr>
              <a:t>Estos cambios pueden tomar 4 formas: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571223"/>
            <a:ext cx="9905999" cy="44947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AR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MACRO</a:t>
            </a:r>
            <a:r>
              <a:rPr lang="es-AR" dirty="0" smtClean="0">
                <a:solidFill>
                  <a:schemeClr val="bg1"/>
                </a:solidFill>
              </a:rPr>
              <a:t>: cuando una modificación abarca todo el sistema educativo. </a:t>
            </a:r>
          </a:p>
          <a:p>
            <a:pPr marL="0" indent="0">
              <a:buNone/>
            </a:pPr>
            <a:r>
              <a:rPr lang="es-AR" dirty="0" smtClean="0">
                <a:solidFill>
                  <a:schemeClr val="bg1"/>
                </a:solidFill>
              </a:rPr>
              <a:t>	Puede ser una:</a:t>
            </a:r>
          </a:p>
          <a:p>
            <a:pPr lvl="2"/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TRANSFORMACIÓN</a:t>
            </a:r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dirty="0" smtClean="0">
                <a:solidFill>
                  <a:schemeClr val="bg1"/>
                </a:solidFill>
              </a:rPr>
              <a:t>si afecta los aspectos estructurales</a:t>
            </a:r>
          </a:p>
          <a:p>
            <a:pPr lvl="2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</a:t>
            </a:r>
            <a:r>
              <a:rPr lang="es-AR" dirty="0" smtClean="0">
                <a:solidFill>
                  <a:schemeClr val="bg1"/>
                </a:solidFill>
              </a:rPr>
              <a:t> si se trata de producir mejoras dentro del mismo modelo básico.</a:t>
            </a:r>
          </a:p>
          <a:p>
            <a:pPr marL="0" indent="0"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AR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MICRO</a:t>
            </a:r>
            <a:r>
              <a:rPr lang="es-AR" dirty="0" smtClean="0">
                <a:solidFill>
                  <a:schemeClr val="bg1"/>
                </a:solidFill>
              </a:rPr>
              <a:t>: </a:t>
            </a:r>
            <a:r>
              <a:rPr lang="es-AR" dirty="0">
                <a:solidFill>
                  <a:schemeClr val="bg1"/>
                </a:solidFill>
              </a:rPr>
              <a:t>cuando una modificación abarca </a:t>
            </a:r>
            <a:r>
              <a:rPr lang="es-AR" dirty="0" smtClean="0">
                <a:solidFill>
                  <a:schemeClr val="bg1"/>
                </a:solidFill>
              </a:rPr>
              <a:t>unidades. </a:t>
            </a:r>
          </a:p>
          <a:p>
            <a:pPr marL="0" indent="0">
              <a:buNone/>
            </a:pPr>
            <a:r>
              <a:rPr lang="es-AR" dirty="0" smtClean="0">
                <a:solidFill>
                  <a:schemeClr val="bg1"/>
                </a:solidFill>
              </a:rPr>
              <a:t>	Puede </a:t>
            </a:r>
            <a:r>
              <a:rPr lang="es-AR" dirty="0">
                <a:solidFill>
                  <a:schemeClr val="bg1"/>
                </a:solidFill>
              </a:rPr>
              <a:t>ser una:	</a:t>
            </a:r>
          </a:p>
          <a:p>
            <a:pPr lvl="2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INNOVACION</a:t>
            </a:r>
            <a:r>
              <a:rPr lang="es-AR" dirty="0" smtClean="0">
                <a:solidFill>
                  <a:schemeClr val="bg1"/>
                </a:solidFill>
              </a:rPr>
              <a:t>: tiene como objetivo desarrollar modelos alternativos basados en nuevas concepciones.</a:t>
            </a:r>
          </a:p>
          <a:p>
            <a:pPr lvl="2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NOVEDAD</a:t>
            </a:r>
            <a:r>
              <a:rPr lang="es-AR" dirty="0" smtClean="0">
                <a:solidFill>
                  <a:schemeClr val="bg1"/>
                </a:solidFill>
              </a:rPr>
              <a:t>: mejoran el funcionamiento de las propuestas pedagógicas existentes.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6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746975"/>
            <a:ext cx="9905999" cy="50442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</a:t>
            </a:r>
            <a:r>
              <a:rPr lang="es-AR" sz="3200" dirty="0" smtClean="0">
                <a:solidFill>
                  <a:schemeClr val="bg1"/>
                </a:solidFill>
              </a:rPr>
              <a:t> de una escuela generada para las necesidades del siglo </a:t>
            </a:r>
            <a:r>
              <a:rPr lang="es-AR" sz="3200" dirty="0" smtClean="0">
                <a:solidFill>
                  <a:schemeClr val="bg1"/>
                </a:solidFill>
              </a:rPr>
              <a:t>XIX</a:t>
            </a:r>
            <a:r>
              <a:rPr lang="es-AR" sz="3200" dirty="0" smtClean="0">
                <a:solidFill>
                  <a:schemeClr val="bg1"/>
                </a:solidFill>
              </a:rPr>
              <a:t> </a:t>
            </a:r>
            <a:r>
              <a:rPr lang="es-AR" sz="3200" dirty="0" smtClean="0">
                <a:solidFill>
                  <a:schemeClr val="bg1"/>
                </a:solidFill>
              </a:rPr>
              <a:t>a una que responda a las del SXXI  </a:t>
            </a:r>
            <a:r>
              <a:rPr lang="es-A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requiere</a:t>
            </a:r>
            <a:r>
              <a:rPr lang="es-AR" sz="3200" dirty="0" smtClean="0">
                <a:solidFill>
                  <a:schemeClr val="bg1"/>
                </a:solidFill>
              </a:rPr>
              <a:t> una gran transformación , plena de innovaciones.</a:t>
            </a:r>
          </a:p>
          <a:p>
            <a:pPr marL="0" indent="0" algn="ctr">
              <a:buNone/>
            </a:pPr>
            <a:endParaRPr lang="es-AR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Remover</a:t>
            </a:r>
            <a:r>
              <a:rPr lang="es-AR" sz="3200" dirty="0" smtClean="0">
                <a:solidFill>
                  <a:schemeClr val="bg1"/>
                </a:solidFill>
              </a:rPr>
              <a:t> los cimientos del viejo paradigma</a:t>
            </a:r>
          </a:p>
          <a:p>
            <a:pPr marL="0" indent="0" algn="ctr">
              <a:buNone/>
            </a:pPr>
            <a:endParaRPr lang="es-AR" sz="3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sz="3200" dirty="0" smtClean="0">
                <a:solidFill>
                  <a:schemeClr val="bg1"/>
                </a:solidFill>
              </a:rPr>
              <a:t>Innovar es </a:t>
            </a:r>
            <a:r>
              <a:rPr lang="es-A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cambiar</a:t>
            </a:r>
            <a:r>
              <a:rPr lang="es-AR" sz="3200" dirty="0" smtClean="0">
                <a:solidFill>
                  <a:schemeClr val="bg1"/>
                </a:solidFill>
              </a:rPr>
              <a:t> el paradigma</a:t>
            </a:r>
            <a:endParaRPr lang="es-A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fuimos trabajando juntos?</a:t>
            </a:r>
            <a:endParaRPr lang="es-A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7" y="2097088"/>
            <a:ext cx="5138670" cy="4265075"/>
          </a:xfrm>
        </p:spPr>
      </p:pic>
    </p:spTree>
    <p:extLst>
      <p:ext uri="{BB962C8B-B14F-4D97-AF65-F5344CB8AC3E}">
        <p14:creationId xmlns:p14="http://schemas.microsoft.com/office/powerpoint/2010/main" val="14317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s-AR" sz="2800" dirty="0" smtClean="0">
                <a:solidFill>
                  <a:schemeClr val="bg1"/>
                </a:solidFill>
              </a:rPr>
              <a:t/>
            </a:r>
            <a:br>
              <a:rPr lang="es-AR" sz="2800" dirty="0" smtClean="0">
                <a:solidFill>
                  <a:schemeClr val="bg1"/>
                </a:solidFill>
              </a:rPr>
            </a:br>
            <a:r>
              <a:rPr lang="es-AR" sz="2800" dirty="0" smtClean="0">
                <a:solidFill>
                  <a:schemeClr val="bg1"/>
                </a:solidFill>
              </a:rPr>
              <a:t>modo de percibir, pensar, valorar  y hacer, asociado con una particular visión de la realidad.</a:t>
            </a:r>
            <a:endParaRPr lang="es-AR" sz="28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89373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AR" dirty="0" smtClean="0">
                <a:solidFill>
                  <a:schemeClr val="bg1"/>
                </a:solidFill>
              </a:rPr>
              <a:t>Es un marco de pensamiento, un esquema para </a:t>
            </a:r>
            <a:r>
              <a:rPr lang="es-AR" dirty="0">
                <a:solidFill>
                  <a:schemeClr val="bg1"/>
                </a:solidFill>
              </a:rPr>
              <a:t>comprender y explicar </a:t>
            </a:r>
            <a:r>
              <a:rPr lang="es-AR" dirty="0" smtClean="0">
                <a:solidFill>
                  <a:schemeClr val="bg1"/>
                </a:solidFill>
              </a:rPr>
              <a:t>ciertos aspectos de la realidad.</a:t>
            </a:r>
          </a:p>
          <a:p>
            <a:pPr marL="0" indent="0" algn="ctr"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dirty="0" smtClean="0">
                <a:solidFill>
                  <a:schemeClr val="bg1"/>
                </a:solidFill>
              </a:rPr>
              <a:t>Los paradigmas instituyen formas aceptadas de hacer las cosas… </a:t>
            </a:r>
          </a:p>
          <a:p>
            <a:pPr marL="0" indent="0" algn="ctr">
              <a:buNone/>
            </a:pPr>
            <a:r>
              <a:rPr lang="es-AR" dirty="0" smtClean="0">
                <a:solidFill>
                  <a:schemeClr val="bg1"/>
                </a:solidFill>
              </a:rPr>
              <a:t>definen las reglas del juego.</a:t>
            </a:r>
          </a:p>
          <a:p>
            <a:pPr marL="0" indent="0" algn="ctr">
              <a:buNone/>
            </a:pPr>
            <a:r>
              <a:rPr lang="es-AR" dirty="0" smtClean="0">
                <a:solidFill>
                  <a:schemeClr val="bg1"/>
                </a:solidFill>
              </a:rPr>
              <a:t>(reglas que determinaban qué, cómo, cuándo, a quién enseñar y evaluar.)</a:t>
            </a:r>
          </a:p>
          <a:p>
            <a:pPr marL="0" indent="0" algn="ctr"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dirty="0" smtClean="0">
                <a:solidFill>
                  <a:schemeClr val="bg1"/>
                </a:solidFill>
              </a:rPr>
              <a:t>El mundo cambia y las necesidades y los conocimientos también y esto hace que los paradigmas se agoten…que ya no funcionen…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312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Crisis</a:t>
            </a:r>
            <a:endParaRPr lang="es-A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sz="2800" dirty="0">
                <a:solidFill>
                  <a:schemeClr val="bg1"/>
                </a:solidFill>
                <a:latin typeface="Arial Black" panose="020B0A04020102020204" pitchFamily="34" charset="0"/>
              </a:rPr>
              <a:t>E</a:t>
            </a:r>
            <a:r>
              <a:rPr lang="es-A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 </a:t>
            </a:r>
            <a:r>
              <a:rPr lang="es-AR" sz="2800" dirty="0">
                <a:solidFill>
                  <a:schemeClr val="bg1"/>
                </a:solidFill>
                <a:latin typeface="Arial Black" panose="020B0A04020102020204" pitchFamily="34" charset="0"/>
              </a:rPr>
              <a:t>el momento  en el cual lo viejo está </a:t>
            </a:r>
            <a:r>
              <a:rPr lang="es-A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muerto</a:t>
            </a:r>
          </a:p>
          <a:p>
            <a:pPr marL="0" indent="0" algn="ctr">
              <a:buNone/>
            </a:pPr>
            <a:r>
              <a:rPr lang="es-A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AR" sz="2800" dirty="0">
                <a:solidFill>
                  <a:schemeClr val="bg1"/>
                </a:solidFill>
                <a:latin typeface="Arial Black" panose="020B0A04020102020204" pitchFamily="34" charset="0"/>
              </a:rPr>
              <a:t>o está agonizando </a:t>
            </a:r>
            <a:endParaRPr lang="es-AR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s-A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 </a:t>
            </a:r>
            <a:r>
              <a:rPr lang="es-AR" sz="2800" dirty="0">
                <a:solidFill>
                  <a:schemeClr val="bg1"/>
                </a:solidFill>
                <a:latin typeface="Arial Black" panose="020B0A04020102020204" pitchFamily="34" charset="0"/>
              </a:rPr>
              <a:t>lo nuevo no ha terminado de nacer</a:t>
            </a:r>
            <a:r>
              <a:rPr lang="es-A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 algn="ctr">
              <a:buNone/>
            </a:pPr>
            <a:endParaRPr lang="es-A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s-AR" sz="2800" dirty="0">
                <a:solidFill>
                  <a:schemeClr val="bg1"/>
                </a:solidFill>
                <a:latin typeface="Arial Black" panose="020B0A04020102020204" pitchFamily="34" charset="0"/>
              </a:rPr>
              <a:t>Cuando esto ocurre es necesario cambiar el paradigma</a:t>
            </a:r>
          </a:p>
          <a:p>
            <a:pPr algn="ctr"/>
            <a:endParaRPr lang="es-A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nuevos paradigmas tienen que ver con la innovación 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66682"/>
            <a:ext cx="9905999" cy="385936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3200" dirty="0" smtClean="0">
                <a:solidFill>
                  <a:schemeClr val="bg1"/>
                </a:solidFill>
              </a:rPr>
              <a:t>Una novedad puede mostrar una mejora inmediata que se agota rápidamente para volver a caer en el problema.</a:t>
            </a:r>
          </a:p>
          <a:p>
            <a:pPr marL="0" indent="0" algn="ctr">
              <a:buNone/>
            </a:pPr>
            <a:endParaRPr lang="es-AR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sz="3200" dirty="0" smtClean="0">
                <a:solidFill>
                  <a:schemeClr val="bg1"/>
                </a:solidFill>
              </a:rPr>
              <a:t>Volver a pensar hacia dónde debe ir y cómo deben organizarse y conducirse las escuelas para ofrecer una </a:t>
            </a: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de calidad</a:t>
            </a:r>
            <a:r>
              <a:rPr lang="es-AR" sz="3200" dirty="0" smtClean="0">
                <a:solidFill>
                  <a:schemeClr val="bg1"/>
                </a:solidFill>
              </a:rPr>
              <a:t>. </a:t>
            </a:r>
            <a:endParaRPr lang="es-A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 DE LA EDUCACIÓN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dirty="0" smtClean="0">
                <a:solidFill>
                  <a:schemeClr val="bg1"/>
                </a:solidFill>
              </a:rPr>
              <a:t>Preocupación en la agenda educativa actual.</a:t>
            </a:r>
          </a:p>
          <a:p>
            <a:pPr marL="0" indent="0" algn="ctr"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dirty="0" smtClean="0">
                <a:solidFill>
                  <a:schemeClr val="bg1"/>
                </a:solidFill>
              </a:rPr>
              <a:t>Volver </a:t>
            </a:r>
            <a:r>
              <a:rPr lang="es-AR" dirty="0">
                <a:solidFill>
                  <a:schemeClr val="bg1"/>
                </a:solidFill>
              </a:rPr>
              <a:t>a definir qué es una educación de </a:t>
            </a:r>
            <a:r>
              <a:rPr lang="es-AR" dirty="0" smtClean="0">
                <a:solidFill>
                  <a:schemeClr val="bg1"/>
                </a:solidFill>
              </a:rPr>
              <a:t>calidad o un sistema educativo eficiente.</a:t>
            </a:r>
          </a:p>
          <a:p>
            <a:pPr marL="0" indent="0" algn="ctr">
              <a:buNone/>
            </a:pPr>
            <a:endParaRPr lang="es-A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dirty="0" smtClean="0">
                <a:solidFill>
                  <a:schemeClr val="bg1"/>
                </a:solidFill>
              </a:rPr>
              <a:t>No reducir a concepciones </a:t>
            </a:r>
            <a:r>
              <a:rPr lang="es-AR" dirty="0" err="1" smtClean="0">
                <a:solidFill>
                  <a:schemeClr val="bg1"/>
                </a:solidFill>
              </a:rPr>
              <a:t>eficientistas</a:t>
            </a:r>
            <a:r>
              <a:rPr lang="es-AR" dirty="0" smtClean="0">
                <a:solidFill>
                  <a:schemeClr val="bg1"/>
                </a:solidFill>
              </a:rPr>
              <a:t> relacionadas con criterios de lógica económica(costo/beneficio) sino a partir de una </a:t>
            </a:r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lógica pedagógica</a:t>
            </a:r>
            <a:r>
              <a:rPr lang="es-AR" dirty="0" smtClean="0">
                <a:solidFill>
                  <a:schemeClr val="bg1"/>
                </a:solidFill>
              </a:rPr>
              <a:t>.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965916"/>
            <a:ext cx="9905999" cy="49583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3200" dirty="0" smtClean="0">
                <a:solidFill>
                  <a:schemeClr val="bg1"/>
                </a:solidFill>
              </a:rPr>
              <a:t>Optimizando los medios de que dispone sea capaz de brindar educación de la mejor calidad posible a </a:t>
            </a:r>
            <a:r>
              <a:rPr lang="es-A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</a:t>
            </a:r>
            <a:r>
              <a:rPr lang="es-AR" sz="3200" dirty="0" smtClean="0">
                <a:solidFill>
                  <a:schemeClr val="bg1"/>
                </a:solidFill>
              </a:rPr>
              <a:t> la población.</a:t>
            </a:r>
          </a:p>
          <a:p>
            <a:pPr marL="0" indent="0" algn="ctr">
              <a:buNone/>
            </a:pPr>
            <a:endParaRPr lang="es-AR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sz="3200" dirty="0" smtClean="0">
                <a:solidFill>
                  <a:schemeClr val="bg1"/>
                </a:solidFill>
              </a:rPr>
              <a:t>La calidad de la educación es la </a:t>
            </a: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orientadora</a:t>
            </a:r>
            <a:r>
              <a:rPr lang="es-A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dirty="0" smtClean="0">
                <a:solidFill>
                  <a:schemeClr val="bg1"/>
                </a:solidFill>
              </a:rPr>
              <a:t>de cualquier transformación. </a:t>
            </a:r>
          </a:p>
          <a:p>
            <a:pPr marL="0" indent="0" algn="ctr">
              <a:buNone/>
            </a:pPr>
            <a:r>
              <a:rPr lang="es-AR" dirty="0" smtClean="0">
                <a:solidFill>
                  <a:schemeClr val="bg1"/>
                </a:solidFill>
              </a:rPr>
              <a:t>(patrón de comparación a fin de reajustar los procesos y las decisiones)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¿qué se considera educación de calidad </a:t>
            </a:r>
            <a:br>
              <a:rPr lang="es-AR" dirty="0" smtClean="0">
                <a:solidFill>
                  <a:schemeClr val="bg1"/>
                </a:solidFill>
              </a:rPr>
            </a:br>
            <a:r>
              <a:rPr lang="es-AR" dirty="0" smtClean="0">
                <a:solidFill>
                  <a:schemeClr val="bg1"/>
                </a:solidFill>
              </a:rPr>
              <a:t>en nuestra realidad actual?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653048"/>
            <a:ext cx="9905999" cy="313815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AR" sz="3600" dirty="0" smtClean="0">
                <a:solidFill>
                  <a:schemeClr val="bg1"/>
                </a:solidFill>
              </a:rPr>
              <a:t>“La que responde a las </a:t>
            </a:r>
            <a:r>
              <a:rPr lang="es-A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</a:t>
            </a:r>
            <a:r>
              <a:rPr lang="es-AR" sz="3600" dirty="0" smtClean="0">
                <a:solidFill>
                  <a:schemeClr val="bg1"/>
                </a:solidFill>
              </a:rPr>
              <a:t> de la sociedad y a los </a:t>
            </a:r>
            <a:r>
              <a:rPr lang="es-A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intereses</a:t>
            </a:r>
            <a:r>
              <a:rPr lang="es-AR" sz="3600" dirty="0" smtClean="0">
                <a:solidFill>
                  <a:schemeClr val="bg1"/>
                </a:solidFill>
              </a:rPr>
              <a:t> de los educandos”</a:t>
            </a:r>
            <a:endParaRPr lang="es-A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4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 de la educación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tx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Concepto complejo y totalizante/ abarcador.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Está social, cultural e históricamente determinado.</a:t>
            </a:r>
          </a:p>
          <a:p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dirty="0" smtClean="0">
                <a:solidFill>
                  <a:schemeClr val="bg1"/>
                </a:solidFill>
              </a:rPr>
              <a:t>Se constituye en la imagen – objetivo de los cambios educativos.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Se constituye en patrón de control de la eficacia del servicio/ para juzgar los impactos , ajustar decisiones y reajustar procesos.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Es un concepto ideológico que explicita un paradigma(fines y objetivos, opciones técnico-pedagógicas y la estructura organizativa).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566670"/>
            <a:ext cx="9875434" cy="13243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AR" sz="2800" b="1" dirty="0" err="1">
                <a:solidFill>
                  <a:schemeClr val="bg1"/>
                </a:solidFill>
              </a:rPr>
              <a:t>Aguerrondo</a:t>
            </a:r>
            <a:r>
              <a:rPr lang="es-AR" sz="2800" b="1" dirty="0">
                <a:solidFill>
                  <a:schemeClr val="bg1"/>
                </a:solidFill>
              </a:rPr>
              <a:t>, Inés – </a:t>
            </a:r>
            <a:r>
              <a:rPr lang="es-AR" sz="2800" b="1" dirty="0" err="1">
                <a:solidFill>
                  <a:schemeClr val="bg1"/>
                </a:solidFill>
              </a:rPr>
              <a:t>xifra</a:t>
            </a:r>
            <a:r>
              <a:rPr lang="es-AR" sz="2800" b="1" dirty="0">
                <a:solidFill>
                  <a:schemeClr val="bg1"/>
                </a:solidFill>
              </a:rPr>
              <a:t>, Susana(2002). “Cómo piensan las escuelas que innovan” </a:t>
            </a:r>
            <a:r>
              <a:rPr lang="es-AR" sz="2800" b="1" dirty="0" err="1" smtClean="0">
                <a:solidFill>
                  <a:schemeClr val="bg1"/>
                </a:solidFill>
              </a:rPr>
              <a:t>Cap</a:t>
            </a:r>
            <a:r>
              <a:rPr lang="es-AR" sz="2800" b="1" dirty="0" smtClean="0">
                <a:solidFill>
                  <a:schemeClr val="bg1"/>
                </a:solidFill>
              </a:rPr>
              <a:t> ii</a:t>
            </a:r>
            <a:endParaRPr lang="es-AR" sz="28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021983"/>
            <a:ext cx="9905999" cy="4245736"/>
          </a:xfrm>
          <a:solidFill>
            <a:schemeClr val="tx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nacen y se hacen las Innovaciones?</a:t>
            </a:r>
          </a:p>
          <a:p>
            <a:pPr marL="0" indent="0" algn="ctr">
              <a:buNone/>
            </a:pPr>
            <a:r>
              <a:rPr lang="es-MX" dirty="0">
                <a:solidFill>
                  <a:schemeClr val="bg1"/>
                </a:solidFill>
              </a:rPr>
              <a:t>“La innovación, como todo proceso, requiere de tiempo. No puede ser apurada. Requiere de un tiempo de inicio, uno de maduración y uno de desarrollo”. </a:t>
            </a:r>
            <a:endParaRPr lang="es-MX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de la innovación: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GÉNESIS O GESTACIÓN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IMPLEMENTACIÓN O EJECUCIÓN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EVOLUCIÓN O DESARROLLO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EFECTOS FINALES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363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0346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AR" sz="2000" dirty="0" err="1">
                <a:solidFill>
                  <a:schemeClr val="bg1"/>
                </a:solidFill>
              </a:rPr>
              <a:t>Aguerrondo</a:t>
            </a:r>
            <a:r>
              <a:rPr lang="es-AR" sz="2000" dirty="0">
                <a:solidFill>
                  <a:schemeClr val="bg1"/>
                </a:solidFill>
              </a:rPr>
              <a:t>, Inés – </a:t>
            </a:r>
            <a:r>
              <a:rPr lang="es-AR" sz="2000" dirty="0" err="1">
                <a:solidFill>
                  <a:schemeClr val="bg1"/>
                </a:solidFill>
              </a:rPr>
              <a:t>xifra</a:t>
            </a:r>
            <a:r>
              <a:rPr lang="es-AR" sz="2000" dirty="0">
                <a:solidFill>
                  <a:schemeClr val="bg1"/>
                </a:solidFill>
              </a:rPr>
              <a:t>, Susana(2002). “Cómo piensan las escuelas que innovan” </a:t>
            </a:r>
            <a:r>
              <a:rPr lang="es-AR" sz="2000" dirty="0" smtClean="0">
                <a:solidFill>
                  <a:schemeClr val="bg1"/>
                </a:solidFill>
              </a:rPr>
              <a:t>CAP III . </a:t>
            </a: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DESCENTRALIZACIÓN Y AUTONOMIA INSTITUCIONAL. UN NICHO DE OPORTUNIDADES AL SERVICIO DE LA INNOVACION.</a:t>
            </a:r>
            <a:endParaRPr lang="es-A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s-AR" b="1" dirty="0" smtClean="0">
                <a:solidFill>
                  <a:schemeClr val="bg1"/>
                </a:solidFill>
              </a:rPr>
              <a:t>CAMBIOS</a:t>
            </a:r>
            <a:endParaRPr lang="es-AR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b="1" dirty="0" smtClean="0">
                <a:solidFill>
                  <a:schemeClr val="bg1"/>
                </a:solidFill>
              </a:rPr>
              <a:t>INTERPELAN EL LUGAR DE LAS ESCUELAS DENTRO DEL S.E.A.</a:t>
            </a:r>
            <a:endParaRPr lang="es-AR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AR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b="1" dirty="0" smtClean="0">
                <a:solidFill>
                  <a:schemeClr val="bg1"/>
                </a:solidFill>
              </a:rPr>
              <a:t>TENSIÓN </a:t>
            </a:r>
          </a:p>
          <a:p>
            <a:pPr marL="0" indent="0" algn="ctr">
              <a:buNone/>
            </a:pPr>
            <a:r>
              <a:rPr lang="es-AR" b="1" dirty="0" smtClean="0">
                <a:solidFill>
                  <a:schemeClr val="bg1"/>
                </a:solidFill>
              </a:rPr>
              <a:t>CENTRALIZACIÓN vs DESCENTRALIZACIÓN</a:t>
            </a:r>
            <a:endParaRPr lang="es-A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326524"/>
            <a:ext cx="9905999" cy="446467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A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DESCENTRALIZACIÓN ESCOLAR / AUTONOMÍA</a:t>
            </a:r>
          </a:p>
          <a:p>
            <a:pPr marL="0" indent="0" algn="ctr">
              <a:buNone/>
            </a:pPr>
            <a:endParaRPr lang="es-A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A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 LA CONDICIÓN QUE HA RESUELTO LOS PROBLEMAS </a:t>
            </a:r>
            <a:endParaRPr lang="es-A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4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SCHLEMENSON, A. : </a:t>
            </a:r>
            <a:r>
              <a:rPr lang="es-AR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‘Análisis organizacional y empresa unipersonal’</a:t>
            </a:r>
            <a:r>
              <a:rPr lang="es-A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Cap. 2:</a:t>
            </a:r>
            <a:r>
              <a:rPr lang="es-A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‘Dimensiones relevantes para el análisis organizacional’.</a:t>
            </a:r>
            <a:endParaRPr lang="es-A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5131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AR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</a:t>
            </a: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A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…constituye un </a:t>
            </a:r>
            <a:r>
              <a:rPr lang="es-A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</a:t>
            </a:r>
            <a:r>
              <a:rPr lang="es-A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socio-técnico integrado, deliberadamente constituido para la realización de un </a:t>
            </a:r>
            <a:r>
              <a:rPr lang="es-A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concreto</a:t>
            </a:r>
            <a:r>
              <a:rPr lang="es-A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tendiente a la </a:t>
            </a:r>
            <a:r>
              <a:rPr lang="es-A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satisfacción de necesidades </a:t>
            </a:r>
            <a:r>
              <a:rPr lang="es-A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sus miembros y de una población o audiencia externa, que le otorga sentido. Está inserta en un </a:t>
            </a:r>
            <a:r>
              <a:rPr lang="es-A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</a:t>
            </a:r>
            <a:r>
              <a:rPr lang="es-A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socioeconómico</a:t>
            </a:r>
            <a:r>
              <a:rPr lang="es-A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A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político</a:t>
            </a:r>
            <a:r>
              <a:rPr lang="es-A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el cual guarda relaciones de intercambio y de mutua determinación.</a:t>
            </a:r>
            <a:endParaRPr lang="es-AR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4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708338"/>
            <a:ext cx="9905999" cy="50828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3600" dirty="0">
                <a:solidFill>
                  <a:schemeClr val="bg1"/>
                </a:solidFill>
              </a:rPr>
              <a:t>Los primeros estudios para identificar las escuelas eficaces pusieron el </a:t>
            </a:r>
            <a:r>
              <a:rPr lang="es-A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foco en </a:t>
            </a:r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escenario </a:t>
            </a:r>
            <a:r>
              <a:rPr lang="es-AR" sz="3600" dirty="0">
                <a:solidFill>
                  <a:schemeClr val="bg1"/>
                </a:solidFill>
              </a:rPr>
              <a:t>donde se producen estos procesos de enseñanza-aprendizaje: la </a:t>
            </a:r>
            <a:r>
              <a:rPr lang="es-AR" sz="3600" dirty="0" smtClean="0">
                <a:solidFill>
                  <a:schemeClr val="bg1"/>
                </a:solidFill>
              </a:rPr>
              <a:t>propia institución </a:t>
            </a:r>
            <a:r>
              <a:rPr lang="es-AR" sz="3600" dirty="0">
                <a:solidFill>
                  <a:schemeClr val="bg1"/>
                </a:solidFill>
              </a:rPr>
              <a:t>educativa </a:t>
            </a:r>
            <a:endParaRPr lang="es-AR" sz="3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AR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AR" sz="3600" dirty="0">
                <a:solidFill>
                  <a:schemeClr val="bg1"/>
                </a:solidFill>
              </a:rPr>
              <a:t>Desde hace tiempo existe en la Argentina una clara preocupación por </a:t>
            </a:r>
            <a:r>
              <a:rPr lang="es-A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mejorar</a:t>
            </a:r>
            <a:r>
              <a:rPr lang="es-A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600" dirty="0" smtClean="0">
                <a:solidFill>
                  <a:schemeClr val="bg1"/>
                </a:solidFill>
              </a:rPr>
              <a:t>las escuelas</a:t>
            </a:r>
            <a:r>
              <a:rPr lang="es-AR" sz="3600" dirty="0">
                <a:solidFill>
                  <a:schemeClr val="bg1"/>
                </a:solidFill>
              </a:rPr>
              <a:t>. </a:t>
            </a:r>
            <a:br>
              <a:rPr lang="es-AR" sz="3600" dirty="0">
                <a:solidFill>
                  <a:schemeClr val="bg1"/>
                </a:solidFill>
              </a:rPr>
            </a:br>
            <a:r>
              <a:rPr lang="es-AR" sz="3600" dirty="0">
                <a:solidFill>
                  <a:schemeClr val="bg1"/>
                </a:solidFill>
              </a:rPr>
              <a:t/>
            </a:r>
            <a:br>
              <a:rPr lang="es-AR" sz="3600" dirty="0">
                <a:solidFill>
                  <a:schemeClr val="bg1"/>
                </a:solidFill>
              </a:rPr>
            </a:br>
            <a:endParaRPr lang="es-A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953578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600" dirty="0">
                <a:solidFill>
                  <a:schemeClr val="bg1"/>
                </a:solidFill>
              </a:rPr>
              <a:t>D</a:t>
            </a:r>
            <a:r>
              <a:rPr lang="es-AR" sz="3600" dirty="0" smtClean="0">
                <a:solidFill>
                  <a:schemeClr val="bg1"/>
                </a:solidFill>
              </a:rPr>
              <a:t>iversos </a:t>
            </a:r>
            <a:r>
              <a:rPr lang="es-AR" sz="3600" dirty="0">
                <a:solidFill>
                  <a:schemeClr val="bg1"/>
                </a:solidFill>
              </a:rPr>
              <a:t>tipos </a:t>
            </a:r>
            <a:r>
              <a:rPr lang="es-AR" sz="3600" dirty="0" smtClean="0">
                <a:solidFill>
                  <a:schemeClr val="bg1"/>
                </a:solidFill>
              </a:rPr>
              <a:t>de intervenciones </a:t>
            </a:r>
            <a:r>
              <a:rPr lang="es-AR" sz="3600" dirty="0">
                <a:solidFill>
                  <a:schemeClr val="bg1"/>
                </a:solidFill>
              </a:rPr>
              <a:t>sostienen la confianza pública en el sistema educativo, no solo como </a:t>
            </a:r>
            <a:r>
              <a:rPr lang="es-AR" sz="3600" dirty="0" smtClean="0">
                <a:solidFill>
                  <a:schemeClr val="bg1"/>
                </a:solidFill>
              </a:rPr>
              <a:t>tal, sino </a:t>
            </a:r>
            <a:r>
              <a:rPr lang="es-AR" sz="3600" dirty="0">
                <a:solidFill>
                  <a:schemeClr val="bg1"/>
                </a:solidFill>
              </a:rPr>
              <a:t>como posible </a:t>
            </a:r>
            <a:r>
              <a:rPr lang="es-A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garante</a:t>
            </a:r>
            <a:r>
              <a:rPr lang="es-A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600" dirty="0">
                <a:solidFill>
                  <a:schemeClr val="bg1"/>
                </a:solidFill>
              </a:rPr>
              <a:t>para disminuir las desigualdades sociales. </a:t>
            </a:r>
          </a:p>
        </p:txBody>
      </p:sp>
    </p:spTree>
    <p:extLst>
      <p:ext uri="{BB962C8B-B14F-4D97-AF65-F5344CB8AC3E}">
        <p14:creationId xmlns:p14="http://schemas.microsoft.com/office/powerpoint/2010/main" val="15117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2694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DECÁLOGO </a:t>
            </a:r>
            <a:r>
              <a:rPr lang="es-E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E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099255"/>
            <a:ext cx="9905999" cy="392805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s-ES" sz="5500" b="1" dirty="0" smtClean="0">
                <a:solidFill>
                  <a:schemeClr val="bg1"/>
                </a:solidFill>
              </a:rPr>
              <a:t>De </a:t>
            </a:r>
            <a:r>
              <a:rPr lang="es-ES" sz="5500" b="1" dirty="0">
                <a:solidFill>
                  <a:schemeClr val="bg1"/>
                </a:solidFill>
              </a:rPr>
              <a:t>a poco: las auténticas mejoras son graduales.</a:t>
            </a:r>
            <a:endParaRPr lang="es-AR" sz="5500" b="1" dirty="0">
              <a:solidFill>
                <a:schemeClr val="bg1"/>
              </a:solidFill>
            </a:endParaRPr>
          </a:p>
          <a:p>
            <a:r>
              <a:rPr lang="es-ES" sz="5500" b="1" dirty="0">
                <a:solidFill>
                  <a:schemeClr val="bg1"/>
                </a:solidFill>
              </a:rPr>
              <a:t>Desconfiemos de las miradas mágicas acerca de la mejora.</a:t>
            </a:r>
            <a:endParaRPr lang="es-AR" sz="5500" b="1" dirty="0">
              <a:solidFill>
                <a:schemeClr val="bg1"/>
              </a:solidFill>
            </a:endParaRPr>
          </a:p>
          <a:p>
            <a:r>
              <a:rPr lang="es-ES" sz="5500" b="1" dirty="0">
                <a:solidFill>
                  <a:schemeClr val="bg1"/>
                </a:solidFill>
              </a:rPr>
              <a:t>Mejorar no implica derrumbar todo, sino mantener las buenas prácticas y supera lo que aún no logramos.</a:t>
            </a:r>
            <a:endParaRPr lang="es-AR" sz="5500" b="1" dirty="0">
              <a:solidFill>
                <a:schemeClr val="bg1"/>
              </a:solidFill>
            </a:endParaRPr>
          </a:p>
          <a:p>
            <a:r>
              <a:rPr lang="es-ES" sz="5500" b="1" dirty="0">
                <a:solidFill>
                  <a:schemeClr val="bg1"/>
                </a:solidFill>
              </a:rPr>
              <a:t>El proceso de mejora implica hacernos nuevas preguntas.</a:t>
            </a:r>
            <a:endParaRPr lang="es-AR" sz="5500" b="1" dirty="0">
              <a:solidFill>
                <a:schemeClr val="bg1"/>
              </a:solidFill>
            </a:endParaRPr>
          </a:p>
          <a:p>
            <a:r>
              <a:rPr lang="es-ES" sz="5500" b="1" dirty="0">
                <a:solidFill>
                  <a:schemeClr val="bg1"/>
                </a:solidFill>
              </a:rPr>
              <a:t>El proceso de mejora requiere un planificación</a:t>
            </a:r>
            <a:r>
              <a:rPr lang="es-ES" sz="5500" b="1" dirty="0" smtClean="0">
                <a:solidFill>
                  <a:schemeClr val="bg1"/>
                </a:solidFill>
              </a:rPr>
              <a:t>.</a:t>
            </a:r>
            <a:r>
              <a:rPr lang="es-ES" sz="3200" dirty="0" smtClean="0">
                <a:solidFill>
                  <a:schemeClr val="bg1"/>
                </a:solidFill>
              </a:rPr>
              <a:t>.</a:t>
            </a:r>
            <a:r>
              <a:rPr lang="es-ES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447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481070"/>
            <a:ext cx="9905999" cy="43101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 escuela no es la única responsable de la mejora.</a:t>
            </a:r>
            <a:endParaRPr lang="es-AR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La mejora debe incluir la mayor cantidad de actores posible.</a:t>
            </a:r>
            <a:endParaRPr lang="es-AR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La mejora implica decisiones basadas e información.</a:t>
            </a:r>
            <a:endParaRPr lang="es-AR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La mejora que se sustenta en el tiempo es aquella que trasciende a las personas.</a:t>
            </a:r>
            <a:endParaRPr lang="es-AR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La mejora incluye un proceso de revisión y ajuste permanente. En definitiva, se trata de aprender a aprender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632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SILVINA </a:t>
            </a:r>
            <a:r>
              <a:rPr lang="es-ES" sz="2800" dirty="0">
                <a:solidFill>
                  <a:schemeClr val="bg1"/>
                </a:solidFill>
              </a:rPr>
              <a:t>GVIRTZ / IVANA ZACARIAS / VICTORIA </a:t>
            </a:r>
            <a:r>
              <a:rPr lang="es-ES" sz="2800" dirty="0" smtClean="0">
                <a:solidFill>
                  <a:schemeClr val="bg1"/>
                </a:solidFill>
              </a:rPr>
              <a:t>ABREGÚ.</a:t>
            </a:r>
            <a:r>
              <a:rPr lang="es-ES" sz="2800" u="sng" dirty="0">
                <a:solidFill>
                  <a:schemeClr val="bg1"/>
                </a:solidFill>
              </a:rPr>
              <a:t>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 UNA BUENA ESCUELA: HERRAMIENTAS PARA EL </a:t>
            </a:r>
            <a:r>
              <a:rPr lang="es-E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tx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s-ES" u="sng" dirty="0">
                <a:solidFill>
                  <a:schemeClr val="bg1"/>
                </a:solidFill>
              </a:rPr>
              <a:t>CAPÍTULO 1: ¿QUÉ ES UNA BUENA ESCUELA?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ES" u="sng" dirty="0">
                <a:solidFill>
                  <a:schemeClr val="bg1"/>
                </a:solidFill>
              </a:rPr>
              <a:t>¿QUIÉNES INTEGRAN UNA BUENA ESCUELA?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ES" u="sng" dirty="0">
                <a:solidFill>
                  <a:schemeClr val="bg1"/>
                </a:solidFill>
              </a:rPr>
              <a:t>CAPÍTULO 2: ¿POR QUÉ SÍ ES POSIBLE CONSTRUIR UNA BUENA ESCUELA?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ES" u="sng" dirty="0">
                <a:solidFill>
                  <a:schemeClr val="bg1"/>
                </a:solidFill>
              </a:rPr>
              <a:t>CAPÍTULO 3: ¿CÓMO SABEMOS SI ESTAMOS FRENTE A UNA BUENA ESCUELA?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ES" u="sng" dirty="0">
                <a:solidFill>
                  <a:schemeClr val="bg1"/>
                </a:solidFill>
              </a:rPr>
              <a:t>CAPÍTULO 4: ¿CÓMO CONSTRUIMOS ESA BUENA ESCUELA?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ES" u="sng" dirty="0">
                <a:solidFill>
                  <a:schemeClr val="bg1"/>
                </a:solidFill>
              </a:rPr>
              <a:t>CAPÍTULO 5: ¿SOBRE QUÉ ASPECTOS DE LA VIDA </a:t>
            </a:r>
            <a:r>
              <a:rPr lang="es-ES" u="sng" dirty="0" smtClean="0">
                <a:solidFill>
                  <a:schemeClr val="bg1"/>
                </a:solidFill>
              </a:rPr>
              <a:t>ESCOLAR </a:t>
            </a:r>
            <a:r>
              <a:rPr lang="es-ES" u="sng" dirty="0">
                <a:solidFill>
                  <a:schemeClr val="bg1"/>
                </a:solidFill>
              </a:rPr>
              <a:t>TRABAJA UN DIRECTOR?</a:t>
            </a:r>
            <a:endParaRPr lang="es-AR" dirty="0">
              <a:solidFill>
                <a:schemeClr val="bg1"/>
              </a:solidFill>
            </a:endParaRPr>
          </a:p>
          <a:p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s-AR" dirty="0">
                <a:solidFill>
                  <a:srgbClr val="002060"/>
                </a:solidFill>
                <a:latin typeface="Jokerman" panose="04090605060D06020702" pitchFamily="82" charset="0"/>
              </a:rPr>
              <a:t>CONSIGNAS DE TRABAJO </a:t>
            </a:r>
            <a:br>
              <a:rPr lang="es-AR" dirty="0">
                <a:solidFill>
                  <a:srgbClr val="002060"/>
                </a:solidFill>
                <a:latin typeface="Jokerman" panose="04090605060D06020702" pitchFamily="82" charset="0"/>
              </a:rPr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s-ES" sz="4800" u="sng" dirty="0" smtClean="0">
                <a:solidFill>
                  <a:schemeClr val="bg1"/>
                </a:solidFill>
              </a:rPr>
              <a:t>¿</a:t>
            </a:r>
            <a:r>
              <a:rPr lang="es-ES" sz="4800" u="sng" dirty="0">
                <a:solidFill>
                  <a:schemeClr val="bg1"/>
                </a:solidFill>
              </a:rPr>
              <a:t>QUÉ ES </a:t>
            </a:r>
            <a:r>
              <a:rPr lang="es-ES" sz="4800" u="sng" dirty="0" smtClean="0">
                <a:solidFill>
                  <a:schemeClr val="bg1"/>
                </a:solidFill>
              </a:rPr>
              <a:t>UNA </a:t>
            </a:r>
            <a:r>
              <a:rPr lang="es-ES" sz="4800" u="sng" dirty="0">
                <a:solidFill>
                  <a:schemeClr val="bg1"/>
                </a:solidFill>
              </a:rPr>
              <a:t>BUENA ESCUELA?</a:t>
            </a:r>
            <a:endParaRPr lang="es-AR" sz="4800" dirty="0">
              <a:solidFill>
                <a:schemeClr val="bg1"/>
              </a:solidFill>
            </a:endParaRPr>
          </a:p>
          <a:p>
            <a:endParaRPr lang="es-AR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274" y="3307075"/>
            <a:ext cx="3090930" cy="1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133341"/>
            <a:ext cx="9905999" cy="4657860"/>
          </a:xfrm>
        </p:spPr>
        <p:txBody>
          <a:bodyPr/>
          <a:lstStyle/>
          <a:p>
            <a:endParaRPr lang="es-AR" dirty="0" smtClean="0"/>
          </a:p>
          <a:p>
            <a:endParaRPr lang="es-AR" dirty="0"/>
          </a:p>
          <a:p>
            <a:pPr marL="0" indent="0" algn="ctr">
              <a:buNone/>
            </a:pP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DE SILVINA GVIRTZ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9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669701"/>
            <a:ext cx="9905999" cy="51215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6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EVALUACIÓN DE LA JORNADA</a:t>
            </a:r>
          </a:p>
          <a:p>
            <a:pPr marL="0" indent="0" algn="ctr">
              <a:buNone/>
            </a:pPr>
            <a:r>
              <a:rPr lang="es-AR" sz="36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Próximo Encuentro:</a:t>
            </a:r>
          </a:p>
          <a:p>
            <a:pPr marL="0" indent="0" algn="ctr">
              <a:buNone/>
            </a:pPr>
            <a:r>
              <a:rPr lang="es-AR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 DE JUNIO</a:t>
            </a:r>
          </a:p>
          <a:p>
            <a:pPr marL="0" indent="0" algn="ctr">
              <a:buNone/>
            </a:pPr>
            <a:endParaRPr lang="es-A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60" y="3052293"/>
            <a:ext cx="5241702" cy="27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00434"/>
          </a:xfrm>
        </p:spPr>
        <p:txBody>
          <a:bodyPr>
            <a:normAutofit/>
          </a:bodyPr>
          <a:lstStyle/>
          <a:p>
            <a:r>
              <a:rPr lang="es-A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FRIGERIO, G.  y otros : </a:t>
            </a:r>
            <a:r>
              <a:rPr lang="es-AR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‘Las instituciones educativas. Cara y ceca. Elementos para su gestión’</a:t>
            </a:r>
            <a:r>
              <a:rPr lang="es-A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AR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64903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AR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Institución…</a:t>
            </a:r>
          </a:p>
          <a:p>
            <a:pPr marL="0" indent="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A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Es entendida como un </a:t>
            </a:r>
            <a:r>
              <a:rPr lang="es-AR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constructo</a:t>
            </a:r>
            <a:r>
              <a:rPr lang="es-A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como un proceso dinámico </a:t>
            </a:r>
            <a:r>
              <a:rPr lang="es-AR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permanente reestructuración</a:t>
            </a:r>
            <a:r>
              <a:rPr lang="es-A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Si bien las instituciones se nos aparecen como ‘construcciones’ terminadas, en la realidad los actores que las habitan efectúan un trabajo cotidiano de de-construcción y re-construcción.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82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10295026" cy="99134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LAS </a:t>
            </a:r>
            <a:r>
              <a:rPr lang="es-AR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DIMENSIONES </a:t>
            </a:r>
            <a:r>
              <a:rPr lang="es-AR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DEL </a:t>
            </a:r>
            <a:r>
              <a:rPr lang="es-AR" sz="3200" b="1" u="sng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CAMPO</a:t>
            </a:r>
            <a:r>
              <a:rPr lang="es-AR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s-AR" sz="32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iNSTITUCIONAL</a:t>
            </a:r>
            <a:r>
              <a:rPr lang="es-AR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endParaRPr lang="es-AR" sz="32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854558"/>
            <a:ext cx="10295027" cy="44560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AR" sz="36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</a:t>
            </a:r>
            <a:r>
              <a:rPr lang="es-AR" sz="39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imensión organizacional:</a:t>
            </a:r>
            <a:r>
              <a:rPr lang="es-AR" sz="39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AR" sz="3200" b="1" dirty="0">
                <a:solidFill>
                  <a:schemeClr val="bg1"/>
                </a:solidFill>
              </a:rPr>
              <a:t>A</a:t>
            </a:r>
            <a:r>
              <a:rPr lang="es-AR" sz="3200" b="1" dirty="0" smtClean="0">
                <a:solidFill>
                  <a:schemeClr val="bg1"/>
                </a:solidFill>
              </a:rPr>
              <a:t>spectos estructurales que determinan un estilo de funcionamiento.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AR" sz="2800" dirty="0" smtClean="0">
                <a:solidFill>
                  <a:schemeClr val="bg1"/>
                </a:solidFill>
              </a:rPr>
              <a:t>(los organigramas, la distribución de tareas y la división del trabajo, los canales de comunicación, conducción de equipos de trabajo, el uso del tiempo y de los espacios...)</a:t>
            </a:r>
          </a:p>
          <a:p>
            <a:pPr algn="ctr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endParaRPr lang="es-A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38" y="4710448"/>
            <a:ext cx="270190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528034"/>
            <a:ext cx="10166239" cy="57182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AR" sz="3900" b="1" i="1" u="sng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AR" sz="39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Dimensión administrativa:</a:t>
            </a:r>
            <a:r>
              <a:rPr lang="es-AR" sz="39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 algn="ctr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AR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Cuestiones de gobierno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A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(Planificar estrategias, considerando recursos humanos, financieros,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A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tiempo, Controlar la evolución de las acciones…Manejo de la información…)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A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A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15" y="3655790"/>
            <a:ext cx="3585134" cy="2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48768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AR" sz="36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Dimensión pedagógico-didáctica:</a:t>
            </a:r>
            <a:r>
              <a:rPr lang="es-AR" sz="3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AR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Aquellas actividades que definen a la institución educativa, diferenciándola de otras.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A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(Modalidad de enseñanza - Teorías de la enseñanza y </a:t>
            </a:r>
            <a:r>
              <a:rPr lang="es-A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A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 que subyacen - Evaluación de los procesos y </a:t>
            </a:r>
            <a:r>
              <a:rPr lang="es-A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Resultados…)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A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4" y="3477296"/>
            <a:ext cx="3683357" cy="23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043189"/>
            <a:ext cx="9905999" cy="474801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s-AR" sz="36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Dimensión comunitaria:</a:t>
            </a:r>
            <a:r>
              <a:rPr lang="es-AR" sz="3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 algn="ctr">
              <a:buNone/>
            </a:pPr>
            <a:r>
              <a:rPr lang="es-A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que promueven la participación de los diferentes actores </a:t>
            </a:r>
          </a:p>
          <a:p>
            <a:pPr marL="0" indent="0" algn="ctr">
              <a:buNone/>
            </a:pPr>
            <a:r>
              <a:rPr lang="es-A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toma de decisiones y en las actividades del establecimiento,</a:t>
            </a:r>
          </a:p>
          <a:p>
            <a:pPr marL="0" indent="0" algn="ctr">
              <a:buNone/>
            </a:pPr>
            <a:r>
              <a:rPr lang="es-A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de representantes del ámbito en el que está inserto.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67" y="3760631"/>
            <a:ext cx="3546633" cy="20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412124"/>
            <a:ext cx="8791575" cy="869793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ESCOLAR COMUNITARIO</a:t>
            </a:r>
            <a:endParaRPr lang="es-AR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66576" y="1403796"/>
            <a:ext cx="8791575" cy="475230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</a:t>
            </a:r>
            <a:r>
              <a:rPr lang="es-AR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s-AR" b="1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2">
                    <a:lumMod val="50000"/>
                  </a:schemeClr>
                </a:solidFill>
              </a:rPr>
              <a:t>Recorrido – camino -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2">
                    <a:lumMod val="50000"/>
                  </a:schemeClr>
                </a:solidFill>
              </a:rPr>
              <a:t>Estado de transición entre una situación educativa de partida particular y el proceso de mejoramiento a encarar en la misma.</a:t>
            </a:r>
            <a:endParaRPr lang="es-AR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Escolar</a:t>
            </a:r>
            <a:r>
              <a:rPr lang="es-AR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2">
                    <a:lumMod val="50000"/>
                  </a:schemeClr>
                </a:solidFill>
              </a:rPr>
              <a:t>Práctica institucional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2">
                    <a:lumMod val="50000"/>
                  </a:schemeClr>
                </a:solidFill>
              </a:rPr>
              <a:t>Sintetiza la oferta educativa, social y cultural de una escuela hacia la comunidad.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Comunitario</a:t>
            </a:r>
            <a:r>
              <a:rPr lang="es-AR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2">
                    <a:lumMod val="50000"/>
                  </a:schemeClr>
                </a:solidFill>
              </a:rPr>
              <a:t>Incluye “decires” y “haceres”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2">
                    <a:lumMod val="50000"/>
                  </a:schemeClr>
                </a:solidFill>
              </a:rPr>
              <a:t>situado</a:t>
            </a:r>
          </a:p>
          <a:p>
            <a:endParaRPr lang="es-AR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AR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AR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AR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A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695</TotalTime>
  <Words>1507</Words>
  <Application>Microsoft Office PowerPoint</Application>
  <PresentationFormat>Personalizado</PresentationFormat>
  <Paragraphs>177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Circuito</vt:lpstr>
      <vt:lpstr>ACTUALIZACIÓN SUPERIOR EN GESTIÓN EDUCATIVA</vt:lpstr>
      <vt:lpstr>¿qué fuimos trabajando juntos?</vt:lpstr>
      <vt:lpstr>SCHLEMENSON, A. : ‘Análisis organizacional y empresa unipersonal’  Cap. 2: ‘Dimensiones relevantes para el análisis organizacional’.</vt:lpstr>
      <vt:lpstr>FRIGERIO, G.  y otros : ‘Las instituciones educativas. Cara y ceca. Elementos para su gestión’ </vt:lpstr>
      <vt:lpstr>LAS DIMENSIONES DEL CAMPO iNSTITUCIONAL:</vt:lpstr>
      <vt:lpstr>Presentación de PowerPoint</vt:lpstr>
      <vt:lpstr>Presentación de PowerPoint</vt:lpstr>
      <vt:lpstr>Presentación de PowerPoint</vt:lpstr>
      <vt:lpstr>PROYECTO ESCOLAR COMUNITARIO</vt:lpstr>
      <vt:lpstr>FRIGERIO, G.  y otros : ‘Las instituciones educativas. Cara y ceca. Elementos para su gestión’ </vt:lpstr>
      <vt:lpstr>Presentación de PowerPoint</vt:lpstr>
      <vt:lpstr>Aguerrondo, Inés – xifra, Susana(2002). “Cómo piensan las escuelas que innovan” </vt:lpstr>
      <vt:lpstr>Presentación de PowerPoint</vt:lpstr>
      <vt:lpstr>Presentación de PowerPoint</vt:lpstr>
      <vt:lpstr>INNOVAR</vt:lpstr>
      <vt:lpstr>Presentación de PowerPoint</vt:lpstr>
      <vt:lpstr>El cambio social  es la ruptura del equilibrio  del sistema,  entendiendo por equilibrio  su funcionamiento rutinario.</vt:lpstr>
      <vt:lpstr>Estos cambios pueden tomar 4 formas:</vt:lpstr>
      <vt:lpstr>Presentación de PowerPoint</vt:lpstr>
      <vt:lpstr>PARADIGMA modo de percibir, pensar, valorar  y hacer, asociado con una particular visión de la realidad.</vt:lpstr>
      <vt:lpstr>Crisis</vt:lpstr>
      <vt:lpstr>Los nuevos paradigmas tienen que ver con la innovación </vt:lpstr>
      <vt:lpstr>CALIDAD DE LA EDUCACIÓN</vt:lpstr>
      <vt:lpstr>Presentación de PowerPoint</vt:lpstr>
      <vt:lpstr>¿qué se considera educación de calidad  en nuestra realidad actual?</vt:lpstr>
      <vt:lpstr>Calidad de la educación</vt:lpstr>
      <vt:lpstr>Aguerrondo, Inés – xifra, Susana(2002). “Cómo piensan las escuelas que innovan” Cap ii</vt:lpstr>
      <vt:lpstr>Aguerrondo, Inés – xifra, Susana(2002). “Cómo piensan las escuelas que innovan” CAP III . DESCENTRALIZACIÓN Y AUTONOMIA INSTITUCIONAL. UN NICHO DE OPORTUNIDADES AL SERVICIO DE LA INNOVACION.</vt:lpstr>
      <vt:lpstr>Presentación de PowerPoint</vt:lpstr>
      <vt:lpstr>Presentación de PowerPoint</vt:lpstr>
      <vt:lpstr>Presentación de PowerPoint</vt:lpstr>
      <vt:lpstr>DECÁLOGO DE LA MEJORA</vt:lpstr>
      <vt:lpstr>Presentación de PowerPoint</vt:lpstr>
      <vt:lpstr>SILVINA GVIRTZ / IVANA ZACARIAS / VICTORIA ABREGÚ. CONSTRUIR UNA BUENA ESCUELA: HERRAMIENTAS PARA EL DIRECTOR</vt:lpstr>
      <vt:lpstr>CONSIGNAS DE TRABAJO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pc</cp:lastModifiedBy>
  <cp:revision>72</cp:revision>
  <dcterms:created xsi:type="dcterms:W3CDTF">2019-05-28T18:59:15Z</dcterms:created>
  <dcterms:modified xsi:type="dcterms:W3CDTF">2019-05-31T09:40:52Z</dcterms:modified>
</cp:coreProperties>
</file>