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86" r:id="rId1"/>
  </p:sldMasterIdLst>
  <p:notesMasterIdLst>
    <p:notesMasterId r:id="rId32"/>
  </p:notesMasterIdLst>
  <p:sldIdLst>
    <p:sldId id="335" r:id="rId2"/>
    <p:sldId id="364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93" r:id="rId19"/>
    <p:sldId id="385" r:id="rId20"/>
    <p:sldId id="386" r:id="rId21"/>
    <p:sldId id="387" r:id="rId22"/>
    <p:sldId id="388" r:id="rId23"/>
    <p:sldId id="391" r:id="rId24"/>
    <p:sldId id="347" r:id="rId25"/>
    <p:sldId id="394" r:id="rId26"/>
    <p:sldId id="390" r:id="rId27"/>
    <p:sldId id="392" r:id="rId28"/>
    <p:sldId id="360" r:id="rId29"/>
    <p:sldId id="389" r:id="rId30"/>
    <p:sldId id="270" r:id="rId31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-6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73E24-8C25-4330-AAC6-D3B3BA6B695E}" type="datetimeFigureOut">
              <a:rPr lang="es-AR" smtClean="0"/>
              <a:t>14/06/2019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27681-80B2-4966-A72C-76C3D83747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49502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9FFFF546-58C7-4940-9208-D56C2F8C57FB}" type="datetimeFigureOut">
              <a:rPr lang="es-AR" smtClean="0"/>
              <a:t>14/06/2019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41BF68F-464A-460D-A6E9-6333162BE8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8224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F546-58C7-4940-9208-D56C2F8C57FB}" type="datetimeFigureOut">
              <a:rPr lang="es-AR" smtClean="0"/>
              <a:t>14/06/2019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F68F-464A-460D-A6E9-6333162BE8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74084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F546-58C7-4940-9208-D56C2F8C57FB}" type="datetimeFigureOut">
              <a:rPr lang="es-AR" smtClean="0"/>
              <a:t>14/06/2019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F68F-464A-460D-A6E9-6333162BE8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2355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F546-58C7-4940-9208-D56C2F8C57FB}" type="datetimeFigureOut">
              <a:rPr lang="es-AR" smtClean="0"/>
              <a:t>14/06/2019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F68F-464A-460D-A6E9-6333162BE8C1}" type="slidenum">
              <a:rPr lang="es-AR" smtClean="0"/>
              <a:t>‹Nº›</a:t>
            </a:fld>
            <a:endParaRPr lang="es-A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3011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F546-58C7-4940-9208-D56C2F8C57FB}" type="datetimeFigureOut">
              <a:rPr lang="es-AR" smtClean="0"/>
              <a:t>14/06/2019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F68F-464A-460D-A6E9-6333162BE8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11636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F546-58C7-4940-9208-D56C2F8C57FB}" type="datetimeFigureOut">
              <a:rPr lang="es-AR" smtClean="0"/>
              <a:t>14/06/2019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F68F-464A-460D-A6E9-6333162BE8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02105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F546-58C7-4940-9208-D56C2F8C57FB}" type="datetimeFigureOut">
              <a:rPr lang="es-AR" smtClean="0"/>
              <a:t>14/06/2019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F68F-464A-460D-A6E9-6333162BE8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18783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F546-58C7-4940-9208-D56C2F8C57FB}" type="datetimeFigureOut">
              <a:rPr lang="es-AR" smtClean="0"/>
              <a:t>14/06/2019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F68F-464A-460D-A6E9-6333162BE8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56381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F546-58C7-4940-9208-D56C2F8C57FB}" type="datetimeFigureOut">
              <a:rPr lang="es-AR" smtClean="0"/>
              <a:t>14/06/2019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F68F-464A-460D-A6E9-6333162BE8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67724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F546-58C7-4940-9208-D56C2F8C57FB}" type="datetimeFigureOut">
              <a:rPr lang="es-AR" smtClean="0"/>
              <a:t>14/06/2019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F68F-464A-460D-A6E9-6333162BE8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75125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F546-58C7-4940-9208-D56C2F8C57FB}" type="datetimeFigureOut">
              <a:rPr lang="es-AR" smtClean="0"/>
              <a:t>14/06/2019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F68F-464A-460D-A6E9-6333162BE8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4026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F546-58C7-4940-9208-D56C2F8C57FB}" type="datetimeFigureOut">
              <a:rPr lang="es-AR" smtClean="0"/>
              <a:t>14/06/2019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F68F-464A-460D-A6E9-6333162BE8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0295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F546-58C7-4940-9208-D56C2F8C57FB}" type="datetimeFigureOut">
              <a:rPr lang="es-AR" smtClean="0"/>
              <a:t>14/06/2019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F68F-464A-460D-A6E9-6333162BE8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5995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F546-58C7-4940-9208-D56C2F8C57FB}" type="datetimeFigureOut">
              <a:rPr lang="es-AR" smtClean="0"/>
              <a:t>14/06/2019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F68F-464A-460D-A6E9-6333162BE8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8172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F546-58C7-4940-9208-D56C2F8C57FB}" type="datetimeFigureOut">
              <a:rPr lang="es-AR" smtClean="0"/>
              <a:t>14/06/2019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F68F-464A-460D-A6E9-6333162BE8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69231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F546-58C7-4940-9208-D56C2F8C57FB}" type="datetimeFigureOut">
              <a:rPr lang="es-AR" smtClean="0"/>
              <a:t>14/06/2019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F68F-464A-460D-A6E9-6333162BE8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68454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F546-58C7-4940-9208-D56C2F8C57FB}" type="datetimeFigureOut">
              <a:rPr lang="es-AR" smtClean="0"/>
              <a:t>14/06/2019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F68F-464A-460D-A6E9-6333162BE8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8373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FF546-58C7-4940-9208-D56C2F8C57FB}" type="datetimeFigureOut">
              <a:rPr lang="es-AR" smtClean="0"/>
              <a:t>14/06/2019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BF68F-464A-460D-A6E9-6333162BE8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14551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embrete A4-Bibliotec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" b="93750"/>
          <a:stretch>
            <a:fillRect/>
          </a:stretch>
        </p:blipFill>
        <p:spPr bwMode="auto">
          <a:xfrm>
            <a:off x="0" y="0"/>
            <a:ext cx="8131127" cy="15615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21981" y="2126599"/>
            <a:ext cx="8268475" cy="187813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s-A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ACTUALIZACIÓN SUPERIOR EN </a:t>
            </a:r>
            <a:r>
              <a:rPr lang="es-A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EDUCATIVA</a:t>
            </a:r>
            <a:endParaRPr lang="es-A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72751" y="4569819"/>
            <a:ext cx="7766936" cy="1959770"/>
          </a:xfrm>
        </p:spPr>
        <p:txBody>
          <a:bodyPr>
            <a:normAutofit/>
          </a:bodyPr>
          <a:lstStyle/>
          <a:p>
            <a:pPr algn="ctr"/>
            <a:r>
              <a:rPr lang="es-A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Sede:</a:t>
            </a:r>
          </a:p>
          <a:p>
            <a:pPr algn="ctr"/>
            <a:r>
              <a:rPr lang="es-A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Instituto de Educación Superior “San Bernardo” </a:t>
            </a:r>
          </a:p>
          <a:p>
            <a:pPr algn="ctr"/>
            <a:r>
              <a:rPr lang="es-AR" sz="2400" dirty="0" smtClean="0"/>
              <a:t>Yanina Farías </a:t>
            </a:r>
            <a:r>
              <a:rPr lang="es-AR" sz="2400" dirty="0" err="1" smtClean="0"/>
              <a:t>gonzalez</a:t>
            </a:r>
            <a:r>
              <a:rPr lang="es-AR" sz="2400" dirty="0" smtClean="0"/>
              <a:t> – Claudia </a:t>
            </a:r>
            <a:r>
              <a:rPr lang="es-AR" sz="2400" dirty="0" err="1" smtClean="0"/>
              <a:t>lemaire</a:t>
            </a:r>
            <a:r>
              <a:rPr lang="es-AR" sz="2400" dirty="0" smtClean="0"/>
              <a:t> </a:t>
            </a:r>
            <a:endParaRPr lang="es-AR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248" y="0"/>
            <a:ext cx="6232751" cy="156151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2328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71600" y="258416"/>
            <a:ext cx="9675812" cy="6281531"/>
          </a:xfrm>
        </p:spPr>
        <p:txBody>
          <a:bodyPr/>
          <a:lstStyle/>
          <a:p>
            <a:pPr marL="0" indent="0" algn="ctr">
              <a:buNone/>
            </a:pPr>
            <a:r>
              <a:rPr lang="es-ES" sz="4000" u="sng" dirty="0"/>
              <a:t>¿Cómo definimos hoy una buena escuela?</a:t>
            </a:r>
            <a:endParaRPr lang="es-AR" sz="4000" u="sng" dirty="0"/>
          </a:p>
          <a:p>
            <a:pPr algn="ctr"/>
            <a:r>
              <a:rPr lang="es-ES" sz="3600" b="1" dirty="0"/>
              <a:t>Una buena escuela es donde todos los niños pueden ingresar sin ser discriminados, se gradúan en tiempo y forma, pueden </a:t>
            </a:r>
            <a:r>
              <a:rPr lang="es-ES" sz="3600" b="1" dirty="0" smtClean="0"/>
              <a:t>continuar </a:t>
            </a:r>
            <a:r>
              <a:rPr lang="es-ES" sz="3600" b="1" dirty="0"/>
              <a:t>con éxito el nivel siguiente de enseñanza, aprenden contenidos socialmente significativos, disfrutan del conocimiento y pueden aplicarlo a nuevas situaciones.  (Silvina </a:t>
            </a:r>
            <a:r>
              <a:rPr lang="es-ES" sz="3600" b="1" dirty="0" err="1"/>
              <a:t>Gvirtz</a:t>
            </a:r>
            <a:r>
              <a:rPr lang="es-ES" sz="3600" b="1" dirty="0"/>
              <a:t>)</a:t>
            </a:r>
            <a:endParaRPr lang="es-AR" sz="36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2382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41412" y="278296"/>
            <a:ext cx="9905999" cy="634116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sz="3200" b="1" dirty="0"/>
              <a:t>Queremos construir  un país con igualdad de oportunidades y </a:t>
            </a:r>
            <a:r>
              <a:rPr lang="es-ES" sz="3200" b="1" dirty="0" smtClean="0"/>
              <a:t>justicia </a:t>
            </a:r>
            <a:r>
              <a:rPr lang="es-ES" sz="3200" b="1" dirty="0"/>
              <a:t>social en donde todas las escuelas sean buenas escuelas.</a:t>
            </a:r>
            <a:endParaRPr lang="es-AR" sz="3200" b="1" dirty="0"/>
          </a:p>
          <a:p>
            <a:pPr algn="just"/>
            <a:r>
              <a:rPr lang="es-ES" sz="3600" dirty="0"/>
              <a:t>La meta es la razón de ser de nuestra organización, reúne los valores y objetivos principales, </a:t>
            </a:r>
            <a:r>
              <a:rPr lang="es-ES" sz="3600" dirty="0" smtClean="0"/>
              <a:t>define </a:t>
            </a:r>
            <a:r>
              <a:rPr lang="es-ES" sz="3600" dirty="0"/>
              <a:t>sus funciones y acciones más </a:t>
            </a:r>
            <a:r>
              <a:rPr lang="es-ES" sz="3600" dirty="0" smtClean="0"/>
              <a:t>específicas. </a:t>
            </a:r>
          </a:p>
          <a:p>
            <a:pPr marL="0" indent="0" algn="just">
              <a:buNone/>
            </a:pPr>
            <a:r>
              <a:rPr lang="es-ES" sz="3600" b="1" dirty="0" smtClean="0"/>
              <a:t>N</a:t>
            </a:r>
            <a:r>
              <a:rPr lang="es-ES" sz="3600" b="1" dirty="0" smtClean="0"/>
              <a:t>uestra </a:t>
            </a:r>
            <a:r>
              <a:rPr lang="es-ES" sz="3600" b="1" dirty="0"/>
              <a:t>meta debería ser construir una buena escuela</a:t>
            </a:r>
            <a:r>
              <a:rPr lang="es-ES" sz="3600" dirty="0"/>
              <a:t> en donde todos los niños/as pueden ingresar sin ser </a:t>
            </a:r>
            <a:r>
              <a:rPr lang="es-ES" sz="3600" dirty="0" smtClean="0"/>
              <a:t>discriminados y </a:t>
            </a:r>
            <a:r>
              <a:rPr lang="es-ES" sz="3600" dirty="0"/>
              <a:t>se gradúen en tiempo y </a:t>
            </a:r>
            <a:r>
              <a:rPr lang="es-ES" sz="3600" dirty="0" smtClean="0"/>
              <a:t>forma.</a:t>
            </a:r>
            <a:endParaRPr lang="es-AR" sz="36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6039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41412" y="278296"/>
            <a:ext cx="9905999" cy="622189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ES" sz="4200" b="1" i="1" dirty="0"/>
              <a:t>¿Qué quiere decir que todos los niños pueden ingresar sin ser discriminados?</a:t>
            </a:r>
            <a:endParaRPr lang="es-AR" sz="4200" dirty="0"/>
          </a:p>
          <a:p>
            <a:pPr algn="just"/>
            <a:r>
              <a:rPr lang="es-ES" sz="3200" dirty="0"/>
              <a:t>El director puede garantizar que los niños que se inscriban en su escuela no sufran ningún tipo de discriminación. </a:t>
            </a:r>
            <a:r>
              <a:rPr lang="es-ES" sz="3200" dirty="0" smtClean="0"/>
              <a:t>Dado </a:t>
            </a:r>
            <a:r>
              <a:rPr lang="es-ES" sz="3200" dirty="0"/>
              <a:t>que ningún niño debe ser discriminado, es preciso que el/la director/a se comprometa a generar las condiciones que de ellos dependan para asegurar que aquello se cumpla. </a:t>
            </a:r>
            <a:endParaRPr lang="es-ES" sz="3200" dirty="0" smtClean="0"/>
          </a:p>
          <a:p>
            <a:pPr marL="0" indent="0" algn="just">
              <a:buNone/>
            </a:pPr>
            <a:r>
              <a:rPr lang="es-ES" sz="3200" dirty="0" smtClean="0"/>
              <a:t>Porque </a:t>
            </a:r>
            <a:r>
              <a:rPr lang="es-ES" sz="3200" dirty="0"/>
              <a:t>el acceso a la educación en igualdad de oportunidades para todos es un derecho y como tal ha sido reconocido por la Convención de los Derechos del Niño en 1989 e incorporado a nuestra Constitución Nacional en 1994 y porque </a:t>
            </a:r>
            <a:r>
              <a:rPr lang="es-ES" sz="3200" b="1" dirty="0"/>
              <a:t>la discriminación tiene efectos negativos indelebles en la autoestima del niño.</a:t>
            </a:r>
            <a:endParaRPr lang="es-AR" sz="3200" b="1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6077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41412" y="437322"/>
            <a:ext cx="9905999" cy="582433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ES" sz="4700" b="1" i="1" dirty="0"/>
              <a:t>¿Qué quiere decir que todos los niños se gradúen en tiempo y forma?</a:t>
            </a:r>
            <a:endParaRPr lang="es-AR" sz="4700" dirty="0"/>
          </a:p>
          <a:p>
            <a:pPr algn="just"/>
            <a:r>
              <a:rPr lang="es-ES" sz="3500" dirty="0"/>
              <a:t>La experiencia nos muestra que es posible lograr que todos los niños se gradúen a la edad que les corresponde, aprendiendo aquello que es indicado para ese momento de su vida. Y es la responsabilidad de una buena escuela proponerse alcanzar esos objetivos. </a:t>
            </a:r>
            <a:endParaRPr lang="es-ES" sz="3500" dirty="0" smtClean="0"/>
          </a:p>
          <a:p>
            <a:pPr algn="just"/>
            <a:r>
              <a:rPr lang="es-ES" sz="3500" dirty="0" smtClean="0"/>
              <a:t>Porque </a:t>
            </a:r>
            <a:r>
              <a:rPr lang="es-ES" sz="3500" dirty="0"/>
              <a:t>la </a:t>
            </a:r>
            <a:r>
              <a:rPr lang="es-ES" sz="3500" dirty="0" err="1"/>
              <a:t>repitencia</a:t>
            </a:r>
            <a:r>
              <a:rPr lang="es-ES" sz="3500" dirty="0"/>
              <a:t> es una de las principales causas de fracaso escolar y abandono, porque sigue constituyendo un estigma social, que perjudica al alumno a lo largo de toda la vida y porque no resuelve el problema  del aprendizaje.</a:t>
            </a:r>
            <a:endParaRPr lang="es-AR" sz="35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4542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41412" y="536713"/>
            <a:ext cx="9905999" cy="578457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S" sz="4300" b="1" i="1" dirty="0"/>
              <a:t>¿Qué quiere decir que todos los niños puedan continuar con éxito el nivel siguiente?</a:t>
            </a:r>
            <a:endParaRPr lang="es-AR" sz="4300" b="1" dirty="0"/>
          </a:p>
          <a:p>
            <a:pPr algn="just"/>
            <a:r>
              <a:rPr lang="es-ES" sz="3200" dirty="0"/>
              <a:t>Para que cada uno pueda desarrollarse integralmente como ciudadano, debe poder acceder a mayores oportunidades tanto en otros niveles del sistema educativo como en el campo profesional.</a:t>
            </a:r>
            <a:endParaRPr lang="es-AR" sz="3200" dirty="0"/>
          </a:p>
          <a:p>
            <a:pPr algn="just"/>
            <a:r>
              <a:rPr lang="es-ES" sz="3200" dirty="0"/>
              <a:t>Esto es importante porque, además de un derecho, la educación es un medio para acceder a mejores oportunidades posteriores, a nivel personal, académico y profesional y porque ver progresos en la carrera proporciona satisfacción personal.</a:t>
            </a:r>
            <a:endParaRPr lang="es-AR" sz="32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3269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41412" y="258416"/>
            <a:ext cx="9905999" cy="632128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S" sz="4300" b="1" i="1" dirty="0"/>
              <a:t>¿Qué quiere decir que los niños aprendan contenidos socialmente significativos?</a:t>
            </a:r>
            <a:endParaRPr lang="es-AR" sz="4300" dirty="0"/>
          </a:p>
          <a:p>
            <a:pPr algn="just"/>
            <a:r>
              <a:rPr lang="es-ES" sz="3200" dirty="0"/>
              <a:t>En una buena escuela se debería estimular la adquisición de competencias que les permitan a los jóvenes convertirse en ciudadanos capaces de ejercer sus derechos, armar la vida que desean y desempeñarse con éxito en la sociedad de hoy.</a:t>
            </a:r>
            <a:endParaRPr lang="es-AR" sz="3200" dirty="0"/>
          </a:p>
          <a:p>
            <a:pPr algn="just"/>
            <a:r>
              <a:rPr lang="es-ES" sz="3200" dirty="0"/>
              <a:t>Es importante porque adquirir conocimiento irrelevante para el mundo contemporáneo va a producir </a:t>
            </a:r>
            <a:r>
              <a:rPr lang="es-ES" sz="3200" dirty="0" smtClean="0"/>
              <a:t>su </a:t>
            </a:r>
            <a:r>
              <a:rPr lang="es-ES" sz="3200" dirty="0"/>
              <a:t>exclusión y porque el tiempo transcurrido en la escuela y los recursos invertidos son </a:t>
            </a:r>
            <a:r>
              <a:rPr lang="es-ES" sz="3200" dirty="0" smtClean="0"/>
              <a:t>demasiados </a:t>
            </a:r>
            <a:r>
              <a:rPr lang="es-ES" sz="3200" dirty="0"/>
              <a:t>como para perderlos en aprendizaje improductivo.</a:t>
            </a:r>
            <a:endParaRPr lang="es-AR" sz="32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7934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8062" y="399222"/>
            <a:ext cx="9905999" cy="604299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" sz="4000" b="1" i="1" dirty="0"/>
              <a:t>¿Qué quiere decir que los niños disfruten del conocimiento y puedan aplicarlo a situaciones nuevas?</a:t>
            </a:r>
            <a:endParaRPr lang="es-AR" sz="4000" dirty="0"/>
          </a:p>
          <a:p>
            <a:pPr algn="just"/>
            <a:r>
              <a:rPr lang="es-ES" sz="4000" dirty="0"/>
              <a:t>Que se debe tener en cuenta ya que el bienestar es un bien en sí mismo, esto aumenta las probabilidades de que el aprendizaje se incorpore a la vida cotidiana y porque en el siglo XXI el aprendizaje debe darse a lo largo de toda la vida en una época de alta incertidumbre.</a:t>
            </a:r>
            <a:endParaRPr lang="es-AR" sz="40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9140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41412" y="397564"/>
            <a:ext cx="9905999" cy="6142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u="sng" dirty="0"/>
              <a:t>OTROS TIPOS DE ESCUELA</a:t>
            </a:r>
            <a:endParaRPr lang="es-AR" b="1" dirty="0"/>
          </a:p>
          <a:p>
            <a:pPr marL="0" indent="0" algn="just">
              <a:buNone/>
            </a:pPr>
            <a:r>
              <a:rPr lang="es-ES" dirty="0"/>
              <a:t>Una buena escuela tiene bajos niveles de </a:t>
            </a:r>
            <a:r>
              <a:rPr lang="es-ES" dirty="0" err="1"/>
              <a:t>repitencia</a:t>
            </a:r>
            <a:r>
              <a:rPr lang="es-ES" dirty="0"/>
              <a:t> y alto desempeño académico. Ahora bien, hay una caracterización construida según diferentes tipos de escuela en donde podemos encontrar</a:t>
            </a:r>
            <a:r>
              <a:rPr lang="es-ES" dirty="0" smtClean="0"/>
              <a:t>:</a:t>
            </a:r>
          </a:p>
          <a:p>
            <a:pPr marL="0" indent="0" algn="just">
              <a:buNone/>
            </a:pPr>
            <a:endParaRPr lang="es-AR" dirty="0"/>
          </a:p>
          <a:p>
            <a:pPr lvl="0" algn="just"/>
            <a:r>
              <a:rPr lang="es-ES" b="1" dirty="0"/>
              <a:t>Escuela disfuncional: </a:t>
            </a:r>
            <a:r>
              <a:rPr lang="es-ES" dirty="0"/>
              <a:t>es aquella que presenta altos niveles de </a:t>
            </a:r>
            <a:r>
              <a:rPr lang="es-ES" dirty="0" err="1"/>
              <a:t>repitencia</a:t>
            </a:r>
            <a:r>
              <a:rPr lang="es-ES" dirty="0"/>
              <a:t> y bajo desempeño. Esta escuela retiene a los alumnos sin hacerlos progresar.</a:t>
            </a:r>
            <a:endParaRPr lang="es-AR" dirty="0"/>
          </a:p>
          <a:p>
            <a:pPr lvl="0" algn="just"/>
            <a:r>
              <a:rPr lang="es-ES" b="1" dirty="0"/>
              <a:t>Escuela elitista: </a:t>
            </a:r>
            <a:r>
              <a:rPr lang="es-ES" dirty="0"/>
              <a:t>tiene altos niveles de </a:t>
            </a:r>
            <a:r>
              <a:rPr lang="es-ES" dirty="0" err="1"/>
              <a:t>repitencia</a:t>
            </a:r>
            <a:r>
              <a:rPr lang="es-ES" dirty="0"/>
              <a:t> y un alto desempeño académico. En este tipo de escuela se refuerza la idea de que el conocimiento es para uno pocos “elegidos”.</a:t>
            </a:r>
            <a:endParaRPr lang="es-AR" dirty="0"/>
          </a:p>
          <a:p>
            <a:pPr lvl="0" algn="just"/>
            <a:r>
              <a:rPr lang="es-ES" b="1" dirty="0"/>
              <a:t>Escuela guardería: </a:t>
            </a:r>
            <a:r>
              <a:rPr lang="es-ES" dirty="0"/>
              <a:t>combina la baja </a:t>
            </a:r>
            <a:r>
              <a:rPr lang="es-ES" dirty="0" err="1"/>
              <a:t>repitencia</a:t>
            </a:r>
            <a:r>
              <a:rPr lang="es-ES" dirty="0"/>
              <a:t> de la buena escuela y el bajo desempeño de la escuela disfuncional</a:t>
            </a:r>
            <a:r>
              <a:rPr lang="es-ES" dirty="0" smtClean="0"/>
              <a:t>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5269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41412" y="838200"/>
            <a:ext cx="9905999" cy="4953001"/>
          </a:xfrm>
        </p:spPr>
        <p:txBody>
          <a:bodyPr/>
          <a:lstStyle/>
          <a:p>
            <a:pPr marL="0" indent="0" algn="just">
              <a:buNone/>
            </a:pPr>
            <a:r>
              <a:rPr lang="es-ES" sz="4000" dirty="0"/>
              <a:t>Las sociedades democráticas basadas en el conocimiento, necesitamos que todos los niños aprendan saberes </a:t>
            </a:r>
            <a:r>
              <a:rPr lang="es-ES" sz="4000" dirty="0" smtClean="0"/>
              <a:t>significativos </a:t>
            </a:r>
            <a:r>
              <a:rPr lang="es-ES" sz="4000" dirty="0"/>
              <a:t>y sabemos con certeza que todos pueden hacerlo. </a:t>
            </a:r>
            <a:endParaRPr lang="es-ES" sz="4000" dirty="0" smtClean="0"/>
          </a:p>
          <a:p>
            <a:pPr marL="0" indent="0" algn="just">
              <a:buNone/>
            </a:pPr>
            <a:endParaRPr lang="es-ES" sz="4000" dirty="0"/>
          </a:p>
          <a:p>
            <a:pPr marL="0" indent="0" algn="just">
              <a:buNone/>
            </a:pPr>
            <a:r>
              <a:rPr lang="es-ES" sz="4000" dirty="0" smtClean="0"/>
              <a:t>No </a:t>
            </a:r>
            <a:r>
              <a:rPr lang="es-ES" sz="4000" dirty="0"/>
              <a:t>hay democracia sin ciudadanos educados.</a:t>
            </a:r>
            <a:endParaRPr lang="es-AR" sz="4000" dirty="0"/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9916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41412" y="258417"/>
            <a:ext cx="9905999" cy="62218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u="sng" dirty="0"/>
              <a:t>¿QUIÉNES INTEGRAN UNA BUENA ESCUELA?</a:t>
            </a:r>
            <a:endParaRPr lang="es-AR" dirty="0"/>
          </a:p>
          <a:p>
            <a:pPr marL="0" indent="0" algn="just">
              <a:buNone/>
            </a:pPr>
            <a:r>
              <a:rPr lang="es-ES" dirty="0"/>
              <a:t>Definir los perfiles de las personas de nuestra organización puede ayudarnos a orientar nuestro trabajo.</a:t>
            </a:r>
            <a:endParaRPr lang="es-AR" dirty="0"/>
          </a:p>
          <a:p>
            <a:pPr marL="0" indent="0" algn="just">
              <a:buNone/>
            </a:pPr>
            <a:r>
              <a:rPr lang="es-ES" b="1" dirty="0" smtClean="0"/>
              <a:t>EL PERFIL DEL EGRESADO DE UNA BUENA ESCUELA:</a:t>
            </a:r>
            <a:endParaRPr lang="es-AR" b="1" dirty="0" smtClean="0"/>
          </a:p>
          <a:p>
            <a:pPr lvl="0" algn="just"/>
            <a:r>
              <a:rPr lang="es-ES" dirty="0" smtClean="0"/>
              <a:t>Ha </a:t>
            </a:r>
            <a:r>
              <a:rPr lang="es-ES" dirty="0"/>
              <a:t>desarrollado las habilidades críticas esperadas para una persona de su edad.</a:t>
            </a:r>
            <a:endParaRPr lang="es-AR" dirty="0"/>
          </a:p>
          <a:p>
            <a:pPr lvl="0" algn="just"/>
            <a:r>
              <a:rPr lang="es-ES" dirty="0"/>
              <a:t>Maneja conocimientos socialmente significativos.</a:t>
            </a:r>
            <a:endParaRPr lang="es-AR" dirty="0"/>
          </a:p>
          <a:p>
            <a:pPr lvl="0" algn="just"/>
            <a:r>
              <a:rPr lang="es-ES" dirty="0"/>
              <a:t>Ingresa al nivel secundario a la edad que le corresponde.</a:t>
            </a:r>
            <a:endParaRPr lang="es-AR" dirty="0"/>
          </a:p>
          <a:p>
            <a:pPr lvl="0" algn="just"/>
            <a:r>
              <a:rPr lang="es-ES" dirty="0"/>
              <a:t>Tiene una trayectoria exitosa en la escuela secundaria.</a:t>
            </a:r>
            <a:endParaRPr lang="es-AR" dirty="0"/>
          </a:p>
          <a:p>
            <a:pPr lvl="0" algn="just"/>
            <a:r>
              <a:rPr lang="es-ES" dirty="0"/>
              <a:t>Disfruta del aprendizaje.</a:t>
            </a:r>
            <a:endParaRPr lang="es-AR" dirty="0"/>
          </a:p>
          <a:p>
            <a:pPr lvl="0" algn="just"/>
            <a:r>
              <a:rPr lang="es-ES" dirty="0"/>
              <a:t>Es solidario y demuestra compromiso con su comunidad.</a:t>
            </a:r>
            <a:endParaRPr lang="es-AR" dirty="0"/>
          </a:p>
          <a:p>
            <a:pPr lvl="0" algn="just"/>
            <a:r>
              <a:rPr lang="es-ES" dirty="0"/>
              <a:t>Se esfuerza por mejorar.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5055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s-A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fuimos trabajando juntos?</a:t>
            </a:r>
            <a:endParaRPr lang="es-A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077" y="2097088"/>
            <a:ext cx="5138670" cy="4265075"/>
          </a:xfrm>
        </p:spPr>
      </p:pic>
    </p:spTree>
    <p:extLst>
      <p:ext uri="{BB962C8B-B14F-4D97-AF65-F5344CB8AC3E}">
        <p14:creationId xmlns:p14="http://schemas.microsoft.com/office/powerpoint/2010/main" val="143174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41412" y="198782"/>
            <a:ext cx="9905999" cy="62218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b="1" dirty="0" smtClean="0"/>
              <a:t>EL PERFIL DEL DOCENTE DE UNA BUENA ESCUELA:</a:t>
            </a:r>
            <a:endParaRPr lang="es-AR" b="1" dirty="0" smtClean="0"/>
          </a:p>
          <a:p>
            <a:pPr lvl="0"/>
            <a:r>
              <a:rPr lang="es-ES" dirty="0" smtClean="0"/>
              <a:t>Está </a:t>
            </a:r>
            <a:r>
              <a:rPr lang="es-ES" dirty="0"/>
              <a:t>comprometido con el aprendizaje de cada uno de sus alumnos y con el mejoramiento de la escuela.</a:t>
            </a:r>
            <a:endParaRPr lang="es-AR" dirty="0"/>
          </a:p>
          <a:p>
            <a:pPr lvl="0"/>
            <a:r>
              <a:rPr lang="es-ES" dirty="0"/>
              <a:t>Planifica su trabajo y evalúa a sus alumnos de acuerdo con lo enseñado, en función del progreso individual de cada uno.</a:t>
            </a:r>
            <a:endParaRPr lang="es-AR" dirty="0"/>
          </a:p>
          <a:p>
            <a:pPr lvl="0"/>
            <a:r>
              <a:rPr lang="es-ES" dirty="0"/>
              <a:t>Está convencido de que todos los niños pueden aprender.</a:t>
            </a:r>
            <a:endParaRPr lang="es-AR" dirty="0"/>
          </a:p>
          <a:p>
            <a:pPr lvl="0"/>
            <a:r>
              <a:rPr lang="es-ES" dirty="0"/>
              <a:t>Presenta un bajo nivel de ausentismo y si debe faltar deja su planificación al </a:t>
            </a:r>
            <a:r>
              <a:rPr lang="es-ES" dirty="0" smtClean="0"/>
              <a:t>día </a:t>
            </a:r>
            <a:r>
              <a:rPr lang="es-ES" dirty="0"/>
              <a:t>para que sus alumnos no pierdan horas de clase.</a:t>
            </a:r>
            <a:endParaRPr lang="es-AR" dirty="0"/>
          </a:p>
          <a:p>
            <a:pPr lvl="0"/>
            <a:r>
              <a:rPr lang="es-ES" dirty="0"/>
              <a:t>Se capacita y actualiza permanentemente.</a:t>
            </a:r>
            <a:endParaRPr lang="es-AR" dirty="0"/>
          </a:p>
          <a:p>
            <a:pPr lvl="0"/>
            <a:r>
              <a:rPr lang="es-ES" dirty="0"/>
              <a:t>Tiene trato cordial, trabaja en un clima de respeto con sus pares, superiores, familias y alumnos e implementa prácticas democráticas en el aula.</a:t>
            </a:r>
            <a:endParaRPr lang="es-AR" dirty="0"/>
          </a:p>
          <a:p>
            <a:pPr lvl="0"/>
            <a:r>
              <a:rPr lang="es-ES" dirty="0"/>
              <a:t>Aplica nuevas estrategias didácticas si no consigue los resultados esperados</a:t>
            </a:r>
            <a:r>
              <a:rPr lang="es-ES" dirty="0" smtClean="0"/>
              <a:t>.</a:t>
            </a:r>
          </a:p>
          <a:p>
            <a:r>
              <a:rPr lang="es-ES" dirty="0"/>
              <a:t>Trabaja en equipo.</a:t>
            </a:r>
            <a:endParaRPr lang="es-AR" dirty="0"/>
          </a:p>
          <a:p>
            <a:pPr lvl="0"/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882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41412" y="298174"/>
            <a:ext cx="9905999" cy="622189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s-ES" b="1" dirty="0" smtClean="0"/>
              <a:t>EL PERFIL DEL DIRECTOR DE UNA BUENA ESCUELA:</a:t>
            </a:r>
            <a:endParaRPr lang="es-AR" b="1" dirty="0" smtClean="0"/>
          </a:p>
          <a:p>
            <a:pPr lvl="0">
              <a:spcBef>
                <a:spcPts val="0"/>
              </a:spcBef>
            </a:pPr>
            <a:r>
              <a:rPr lang="es-ES" sz="2800" dirty="0" smtClean="0"/>
              <a:t>Está </a:t>
            </a:r>
            <a:r>
              <a:rPr lang="es-ES" sz="2800" dirty="0"/>
              <a:t>convencido de que su función es construir una buena escuela y sabe que puede hacerlo.</a:t>
            </a:r>
            <a:endParaRPr lang="es-AR" sz="2800" dirty="0"/>
          </a:p>
          <a:p>
            <a:pPr lvl="0">
              <a:spcBef>
                <a:spcPts val="0"/>
              </a:spcBef>
            </a:pPr>
            <a:r>
              <a:rPr lang="es-ES" sz="2800" dirty="0"/>
              <a:t>Confía en la capacidad de sus alumnos.</a:t>
            </a:r>
            <a:endParaRPr lang="es-AR" sz="2800" dirty="0"/>
          </a:p>
          <a:p>
            <a:pPr lvl="0">
              <a:spcBef>
                <a:spcPts val="0"/>
              </a:spcBef>
            </a:pPr>
            <a:r>
              <a:rPr lang="es-ES" sz="2800" dirty="0"/>
              <a:t>Trata a los maestros como profesionales.</a:t>
            </a:r>
            <a:endParaRPr lang="es-AR" sz="2800" dirty="0"/>
          </a:p>
          <a:p>
            <a:pPr lvl="0">
              <a:spcBef>
                <a:spcPts val="0"/>
              </a:spcBef>
            </a:pPr>
            <a:r>
              <a:rPr lang="es-ES" sz="2800" dirty="0"/>
              <a:t>Tiene una mirada estratégica sobre su escuela y sobre su gestión.</a:t>
            </a:r>
            <a:endParaRPr lang="es-AR" sz="2800" dirty="0"/>
          </a:p>
          <a:p>
            <a:pPr lvl="0">
              <a:spcBef>
                <a:spcPts val="0"/>
              </a:spcBef>
            </a:pPr>
            <a:r>
              <a:rPr lang="es-ES" sz="2800" dirty="0"/>
              <a:t>Es asesor pedagógico de sus maestros.</a:t>
            </a:r>
            <a:endParaRPr lang="es-AR" sz="2800" dirty="0"/>
          </a:p>
          <a:p>
            <a:pPr lvl="0">
              <a:spcBef>
                <a:spcPts val="0"/>
              </a:spcBef>
            </a:pPr>
            <a:r>
              <a:rPr lang="es-ES" sz="2800" dirty="0"/>
              <a:t>Plantea altos estándares de aprendizaje y trabajo.</a:t>
            </a:r>
            <a:endParaRPr lang="es-AR" sz="2800" dirty="0"/>
          </a:p>
          <a:p>
            <a:pPr lvl="0">
              <a:spcBef>
                <a:spcPts val="0"/>
              </a:spcBef>
            </a:pPr>
            <a:r>
              <a:rPr lang="es-ES" sz="2800" dirty="0"/>
              <a:t>Fomenta la resolución pacífica de los conflictos y el  trabajo en equipo, estableciendo prácticas democráticas.</a:t>
            </a:r>
            <a:endParaRPr lang="es-AR" sz="2800" dirty="0"/>
          </a:p>
          <a:p>
            <a:pPr lvl="0">
              <a:spcBef>
                <a:spcPts val="0"/>
              </a:spcBef>
            </a:pPr>
            <a:r>
              <a:rPr lang="es-ES" sz="2800" dirty="0"/>
              <a:t>Está abierto a aprender y promueve el aprendizaje entre sus miembros.</a:t>
            </a:r>
            <a:endParaRPr lang="es-AR" sz="28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2656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41412" y="318052"/>
            <a:ext cx="10212388" cy="6292298"/>
          </a:xfrm>
        </p:spPr>
        <p:txBody>
          <a:bodyPr>
            <a:normAutofit fontScale="92500"/>
          </a:bodyPr>
          <a:lstStyle/>
          <a:p>
            <a:pPr lvl="0" algn="just">
              <a:spcBef>
                <a:spcPts val="0"/>
              </a:spcBef>
            </a:pPr>
            <a:r>
              <a:rPr lang="es-ES" sz="3200" dirty="0"/>
              <a:t>Genera un clima de trabajo que motiva y hace sentir confortables a los miembros de su equipo.</a:t>
            </a:r>
            <a:endParaRPr lang="es-AR" sz="3200" dirty="0"/>
          </a:p>
          <a:p>
            <a:pPr lvl="0" algn="just">
              <a:spcBef>
                <a:spcPts val="0"/>
              </a:spcBef>
            </a:pPr>
            <a:r>
              <a:rPr lang="es-ES" sz="3200" dirty="0"/>
              <a:t>Evalúa permanentemente el trabajo de su equipo y valora a sus maestros cuando alcanzan logros.</a:t>
            </a:r>
            <a:endParaRPr lang="es-AR" sz="3200" dirty="0"/>
          </a:p>
          <a:p>
            <a:pPr lvl="0" algn="just">
              <a:spcBef>
                <a:spcPts val="0"/>
              </a:spcBef>
            </a:pPr>
            <a:r>
              <a:rPr lang="es-ES" sz="3200" dirty="0"/>
              <a:t>Define canales de comunicación de arriba abajo y de abajo arriba.</a:t>
            </a:r>
            <a:endParaRPr lang="es-AR" sz="3200" dirty="0"/>
          </a:p>
          <a:p>
            <a:pPr lvl="0" algn="just">
              <a:spcBef>
                <a:spcPts val="0"/>
              </a:spcBef>
            </a:pPr>
            <a:r>
              <a:rPr lang="es-ES" sz="3200" dirty="0"/>
              <a:t>Mantiene una relación fluida y positiva con su supervisor.</a:t>
            </a:r>
            <a:endParaRPr lang="es-AR" sz="3200" dirty="0"/>
          </a:p>
          <a:p>
            <a:pPr lvl="0" algn="just">
              <a:spcBef>
                <a:spcPts val="0"/>
              </a:spcBef>
            </a:pPr>
            <a:r>
              <a:rPr lang="es-ES" sz="3200" dirty="0"/>
              <a:t>Fomenta una apertura hacia la comunidad.</a:t>
            </a:r>
            <a:endParaRPr lang="es-AR" sz="3200" dirty="0"/>
          </a:p>
          <a:p>
            <a:pPr lvl="0" algn="just">
              <a:spcBef>
                <a:spcPts val="0"/>
              </a:spcBef>
            </a:pPr>
            <a:r>
              <a:rPr lang="es-ES" sz="3200" dirty="0"/>
              <a:t>Da apoyo a las tareas administrativas del resto de su equipo.</a:t>
            </a:r>
            <a:endParaRPr lang="es-AR" sz="3200" dirty="0"/>
          </a:p>
          <a:p>
            <a:pPr lvl="0" algn="just">
              <a:spcBef>
                <a:spcPts val="0"/>
              </a:spcBef>
            </a:pPr>
            <a:r>
              <a:rPr lang="es-ES" sz="3200" dirty="0"/>
              <a:t>Define prioridades y sabe delegar.</a:t>
            </a:r>
            <a:endParaRPr lang="es-AR" sz="3200" dirty="0"/>
          </a:p>
          <a:p>
            <a:pPr lvl="0" algn="just">
              <a:spcBef>
                <a:spcPts val="0"/>
              </a:spcBef>
            </a:pPr>
            <a:r>
              <a:rPr lang="es-ES" sz="3200" dirty="0"/>
              <a:t>Cumple con lo que promete. Tiene credibilidad.</a:t>
            </a:r>
            <a:endParaRPr lang="es-AR" sz="32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1175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95740" y="278296"/>
            <a:ext cx="10351672" cy="6579703"/>
          </a:xfrm>
        </p:spPr>
        <p:txBody>
          <a:bodyPr>
            <a:noAutofit/>
          </a:bodyPr>
          <a:lstStyle/>
          <a:p>
            <a:pPr lvl="0" algn="just"/>
            <a:r>
              <a:rPr lang="es-ES" sz="3200" dirty="0"/>
              <a:t>Comparte sus buenas experiencias y escucha las de los demás.</a:t>
            </a:r>
            <a:endParaRPr lang="es-AR" sz="3200" dirty="0"/>
          </a:p>
          <a:p>
            <a:pPr lvl="0" algn="just"/>
            <a:r>
              <a:rPr lang="es-ES" sz="3200" dirty="0"/>
              <a:t>Acepta la incertidumbre como dato de la realidad.</a:t>
            </a:r>
            <a:endParaRPr lang="es-AR" sz="3200" dirty="0"/>
          </a:p>
          <a:p>
            <a:pPr lvl="0" algn="just"/>
            <a:r>
              <a:rPr lang="es-ES" sz="3200" dirty="0"/>
              <a:t>Realiza o delega las gestiones necesarias para que su escuela sea confortable y que esté equipada como corresponde.</a:t>
            </a:r>
            <a:endParaRPr lang="es-AR" sz="3200" dirty="0"/>
          </a:p>
          <a:p>
            <a:pPr lvl="0" algn="just"/>
            <a:r>
              <a:rPr lang="es-ES" sz="3200" dirty="0"/>
              <a:t>Promociona su escuela en los jardines y monitorea la trayectoria de sus graduados en el secundario.</a:t>
            </a:r>
            <a:endParaRPr lang="es-AR" sz="3200" dirty="0"/>
          </a:p>
          <a:p>
            <a:pPr lvl="0" algn="just"/>
            <a:r>
              <a:rPr lang="es-ES" sz="3200" dirty="0"/>
              <a:t>Maneja adecuadamente un sistema de información sobre sus alumnos.</a:t>
            </a:r>
            <a:endParaRPr lang="es-AR" sz="3200" dirty="0"/>
          </a:p>
          <a:p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338779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592428"/>
            <a:ext cx="9905999" cy="519877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s-AR" sz="2800" dirty="0" smtClean="0">
              <a:latin typeface="Jokerman" panose="04090605060D06020702" pitchFamily="82" charset="0"/>
            </a:endParaRPr>
          </a:p>
          <a:p>
            <a:pPr marL="0" indent="0">
              <a:buNone/>
            </a:pPr>
            <a:endParaRPr lang="es-AR" sz="2800" dirty="0">
              <a:latin typeface="Jokerman" panose="04090605060D06020702" pitchFamily="82" charset="0"/>
            </a:endParaRPr>
          </a:p>
          <a:p>
            <a:pPr marL="0" indent="0">
              <a:buNone/>
            </a:pPr>
            <a:endParaRPr lang="es-AR" sz="2800" dirty="0" smtClean="0">
              <a:latin typeface="Jokerman" panose="04090605060D06020702" pitchFamily="82" charset="0"/>
            </a:endParaRPr>
          </a:p>
          <a:p>
            <a:pPr marL="0" indent="0" algn="ctr">
              <a:buNone/>
            </a:pPr>
            <a:r>
              <a:rPr lang="es-AR" sz="4800" dirty="0" smtClean="0">
                <a:solidFill>
                  <a:srgbClr val="002060"/>
                </a:solidFill>
                <a:latin typeface="Jokerman" panose="04090605060D06020702" pitchFamily="82" charset="0"/>
              </a:rPr>
              <a:t>CONSIGNAS DE TRABAJO </a:t>
            </a:r>
            <a:endParaRPr lang="es-AR" sz="4800" dirty="0">
              <a:solidFill>
                <a:srgbClr val="002060"/>
              </a:solidFill>
              <a:latin typeface="Jokerman" panose="04090605060D06020702" pitchFamily="8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273" y="3459720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0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41412" y="495300"/>
            <a:ext cx="9905999" cy="52959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AR" sz="3600" b="1" dirty="0"/>
              <a:t>Actividad 1: Grupal - ¿Por qué si es posible construir una buena escuela?” </a:t>
            </a:r>
            <a:endParaRPr lang="es-AR" sz="3600" b="1" dirty="0" smtClean="0"/>
          </a:p>
          <a:p>
            <a:pPr marL="0" indent="0">
              <a:buNone/>
            </a:pPr>
            <a:endParaRPr lang="es-AR" sz="3600" dirty="0"/>
          </a:p>
          <a:p>
            <a:pPr marL="457200" lvl="0" indent="-457200" algn="just">
              <a:buSzPct val="90000"/>
              <a:buFont typeface="+mj-lt"/>
              <a:buAutoNum type="arabicParenR"/>
            </a:pPr>
            <a:r>
              <a:rPr lang="es-AR" sz="3600" dirty="0"/>
              <a:t>Lean grupalmente los mitos que las autoras consideran son necesarios derribar para que sea posible construir una buena escuela.</a:t>
            </a:r>
          </a:p>
          <a:p>
            <a:pPr marL="457200" lvl="0" indent="-457200" algn="just">
              <a:buSzPct val="90000"/>
              <a:buFont typeface="+mj-lt"/>
              <a:buAutoNum type="arabicParenR"/>
            </a:pPr>
            <a:r>
              <a:rPr lang="es-AR" sz="3600" dirty="0"/>
              <a:t>Realicen un listado sobre las cuestiones/situaciones  con las cuales coinciden y con las cuales no coinciden.</a:t>
            </a:r>
          </a:p>
          <a:p>
            <a:pPr marL="457200" lvl="0" indent="-457200" algn="just">
              <a:buSzPct val="90000"/>
              <a:buFont typeface="+mj-lt"/>
              <a:buAutoNum type="arabicParenR"/>
            </a:pPr>
            <a:r>
              <a:rPr lang="es-AR" sz="3600" dirty="0"/>
              <a:t>Socialización por mesa de trabajo.  </a:t>
            </a:r>
          </a:p>
          <a:p>
            <a:endParaRPr lang="es-AR" sz="36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284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41412" y="477078"/>
            <a:ext cx="9905999" cy="59634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3200" b="1" u="sng" dirty="0"/>
              <a:t>Actividad 2 -  Equipo de Conducción </a:t>
            </a:r>
            <a:endParaRPr lang="es-AR" sz="3200" u="sng" dirty="0"/>
          </a:p>
          <a:p>
            <a:pPr marL="0" lvl="0" indent="0" algn="just">
              <a:buNone/>
            </a:pPr>
            <a:r>
              <a:rPr lang="es-AR" sz="3200" dirty="0" smtClean="0"/>
              <a:t>1) </a:t>
            </a:r>
            <a:r>
              <a:rPr lang="es-AR" sz="3200" dirty="0" smtClean="0"/>
              <a:t>Lean </a:t>
            </a:r>
            <a:r>
              <a:rPr lang="es-AR" sz="3200" dirty="0"/>
              <a:t>los ejemplos de indicadores brindados.</a:t>
            </a:r>
          </a:p>
          <a:p>
            <a:pPr marL="0" lvl="0" indent="0" algn="just">
              <a:buNone/>
            </a:pPr>
            <a:r>
              <a:rPr lang="es-AR" sz="3200" b="1" dirty="0" smtClean="0"/>
              <a:t>2) a</a:t>
            </a:r>
            <a:r>
              <a:rPr lang="es-AR" sz="3200" b="1" dirty="0"/>
              <a:t>)</a:t>
            </a:r>
            <a:r>
              <a:rPr lang="es-AR" sz="3200" dirty="0"/>
              <a:t> En el PEC de la Institución </a:t>
            </a:r>
            <a:r>
              <a:rPr lang="es-AR" sz="3200" dirty="0" smtClean="0"/>
              <a:t>identifiquen </a:t>
            </a:r>
            <a:r>
              <a:rPr lang="es-AR" sz="3200" dirty="0"/>
              <a:t>a qué dimensiones pertenecen o corresponden las acciones planificadas.</a:t>
            </a:r>
          </a:p>
          <a:p>
            <a:pPr marL="0" indent="0" algn="just">
              <a:buNone/>
            </a:pPr>
            <a:r>
              <a:rPr lang="es-AR" sz="3200" b="1" dirty="0" smtClean="0"/>
              <a:t>b</a:t>
            </a:r>
            <a:r>
              <a:rPr lang="es-AR" sz="3200" b="1" dirty="0"/>
              <a:t>)</a:t>
            </a:r>
            <a:r>
              <a:rPr lang="es-AR" sz="3200" dirty="0"/>
              <a:t> </a:t>
            </a:r>
            <a:r>
              <a:rPr lang="es-AR" sz="3200" dirty="0" smtClean="0"/>
              <a:t>Completen </a:t>
            </a:r>
            <a:r>
              <a:rPr lang="es-AR" sz="3200" dirty="0"/>
              <a:t>en la grilla que se anexa la cantidad de acciones de cada dimensión del campo institucional. </a:t>
            </a:r>
            <a:r>
              <a:rPr lang="es-AR" sz="3200" b="1" i="1" dirty="0"/>
              <a:t>(La respuesta a esta consigna se entrega al equipo capacitador, una  por institución).</a:t>
            </a:r>
            <a:endParaRPr lang="es-AR" sz="32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0436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400050"/>
            <a:ext cx="10418761" cy="60007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AR" sz="3200" b="1" u="sng" dirty="0"/>
              <a:t>Actividad 3 - Equipo de </a:t>
            </a:r>
            <a:r>
              <a:rPr lang="es-AR" sz="3200" b="1" u="sng" dirty="0" smtClean="0"/>
              <a:t>Conducción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sz="2800" b="1" dirty="0"/>
              <a:t>Continuando el trabajo de revisión del PEC de la institución que </a:t>
            </a:r>
            <a:r>
              <a:rPr lang="es-AR" sz="2800" b="1" dirty="0" smtClean="0"/>
              <a:t>conducen</a:t>
            </a:r>
            <a:r>
              <a:rPr lang="es-AR" sz="2800" b="1" dirty="0"/>
              <a:t>:</a:t>
            </a:r>
            <a:endParaRPr lang="es-AR" sz="2800" dirty="0"/>
          </a:p>
          <a:p>
            <a:pPr marL="457200" lvl="0" indent="-457200">
              <a:buSzPct val="90000"/>
              <a:buFont typeface="+mj-lt"/>
              <a:buAutoNum type="arabicParenR"/>
            </a:pPr>
            <a:r>
              <a:rPr lang="es-AR" sz="2800" dirty="0" smtClean="0"/>
              <a:t>Identifiquen </a:t>
            </a:r>
            <a:r>
              <a:rPr lang="es-AR" sz="2800" dirty="0"/>
              <a:t>qué dimensión o dimensiones deberían ser mejoradas.</a:t>
            </a:r>
          </a:p>
          <a:p>
            <a:pPr marL="457200" lvl="0" indent="-457200">
              <a:buSzPct val="90000"/>
              <a:buFont typeface="+mj-lt"/>
              <a:buAutoNum type="arabicParenR"/>
            </a:pPr>
            <a:r>
              <a:rPr lang="es-AR" sz="2800" dirty="0" smtClean="0"/>
              <a:t>Elijan </a:t>
            </a:r>
            <a:r>
              <a:rPr lang="es-AR" sz="2800" dirty="0"/>
              <a:t>01 (una) acción y su objetivo de cada dimensión.</a:t>
            </a:r>
          </a:p>
          <a:p>
            <a:pPr marL="457200" lvl="0" indent="-457200">
              <a:buSzPct val="90000"/>
              <a:buFont typeface="+mj-lt"/>
              <a:buAutoNum type="arabicParenR"/>
            </a:pPr>
            <a:r>
              <a:rPr lang="es-AR" sz="2800" dirty="0" smtClean="0"/>
              <a:t>Construyan </a:t>
            </a:r>
            <a:r>
              <a:rPr lang="es-AR" sz="2800" dirty="0"/>
              <a:t>un indicador para el objetivo de cada acción con sus categorías.</a:t>
            </a:r>
          </a:p>
          <a:p>
            <a:pPr marL="457200" lvl="0" indent="-457200">
              <a:buSzPct val="90000"/>
              <a:buFont typeface="+mj-lt"/>
              <a:buAutoNum type="arabicParenR"/>
            </a:pPr>
            <a:r>
              <a:rPr lang="es-AR" sz="2800" dirty="0"/>
              <a:t>Elija/n una acción del PEC y proponga/n una intervención del equipo de conducción que sea superadora.</a:t>
            </a:r>
          </a:p>
          <a:p>
            <a:pPr marL="0" indent="0">
              <a:buNone/>
            </a:pPr>
            <a:endParaRPr lang="es-AR" b="1" dirty="0" smtClean="0"/>
          </a:p>
          <a:p>
            <a:pPr marL="0" indent="0">
              <a:buNone/>
            </a:pPr>
            <a:r>
              <a:rPr lang="es-AR" b="1" dirty="0" smtClean="0"/>
              <a:t>        Observación</a:t>
            </a:r>
            <a:r>
              <a:rPr lang="es-AR" b="1" dirty="0"/>
              <a:t>: esta actividad se entrega al equipo capacitador.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8363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SILVINA </a:t>
            </a:r>
            <a:r>
              <a:rPr lang="es-ES" sz="2800" dirty="0">
                <a:solidFill>
                  <a:schemeClr val="bg1"/>
                </a:solidFill>
              </a:rPr>
              <a:t>GVIRTZ / IVANA ZACARIAS / VICTORIA </a:t>
            </a:r>
            <a:r>
              <a:rPr lang="es-ES" sz="2800" dirty="0" smtClean="0">
                <a:solidFill>
                  <a:schemeClr val="bg1"/>
                </a:solidFill>
              </a:rPr>
              <a:t>ABREGÚ.</a:t>
            </a:r>
            <a:r>
              <a:rPr lang="es-ES" sz="2800" u="sng" dirty="0">
                <a:solidFill>
                  <a:schemeClr val="bg1"/>
                </a:solidFill>
              </a:rPr>
              <a:t> </a:t>
            </a: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CONSTRUIR UNA BUENA ESCUELA: HERRAMIENTAS PARA EL </a:t>
            </a:r>
            <a:r>
              <a:rPr lang="es-E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</a:t>
            </a:r>
            <a:endParaRPr lang="es-A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chemeClr val="tx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s-ES" u="sng" dirty="0">
                <a:solidFill>
                  <a:schemeClr val="bg1"/>
                </a:solidFill>
              </a:rPr>
              <a:t>CAPÍTULO 1</a:t>
            </a:r>
            <a:r>
              <a:rPr lang="es-ES" dirty="0">
                <a:solidFill>
                  <a:schemeClr val="bg1"/>
                </a:solidFill>
              </a:rPr>
              <a:t>: ¿QUÉ ES UNA BUENA ESCUELA?</a:t>
            </a:r>
            <a:endParaRPr lang="es-A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dirty="0" smtClean="0">
                <a:solidFill>
                  <a:schemeClr val="bg1"/>
                </a:solidFill>
              </a:rPr>
              <a:t>                      ¿</a:t>
            </a:r>
            <a:r>
              <a:rPr lang="es-ES" dirty="0">
                <a:solidFill>
                  <a:schemeClr val="bg1"/>
                </a:solidFill>
              </a:rPr>
              <a:t>QUIÉNES INTEGRAN UNA BUENA ESCUELA?</a:t>
            </a:r>
            <a:endParaRPr lang="es-AR" dirty="0">
              <a:solidFill>
                <a:schemeClr val="bg1"/>
              </a:solidFill>
            </a:endParaRPr>
          </a:p>
          <a:p>
            <a:r>
              <a:rPr lang="es-ES" u="sng" dirty="0">
                <a:solidFill>
                  <a:schemeClr val="bg1"/>
                </a:solidFill>
              </a:rPr>
              <a:t>CAPÍTULO 2</a:t>
            </a:r>
            <a:r>
              <a:rPr lang="es-ES" dirty="0">
                <a:solidFill>
                  <a:schemeClr val="bg1"/>
                </a:solidFill>
              </a:rPr>
              <a:t>: ¿POR QUÉ SÍ ES POSIBLE CONSTRUIR UNA BUENA ESCUELA?</a:t>
            </a:r>
            <a:endParaRPr lang="es-AR" dirty="0">
              <a:solidFill>
                <a:schemeClr val="bg1"/>
              </a:solidFill>
            </a:endParaRPr>
          </a:p>
          <a:p>
            <a:r>
              <a:rPr lang="es-ES" u="sng" dirty="0">
                <a:solidFill>
                  <a:schemeClr val="bg1"/>
                </a:solidFill>
              </a:rPr>
              <a:t>CAPÍTULO 3</a:t>
            </a:r>
            <a:r>
              <a:rPr lang="es-ES" dirty="0">
                <a:solidFill>
                  <a:schemeClr val="bg1"/>
                </a:solidFill>
              </a:rPr>
              <a:t>: ¿CÓMO SABEMOS SI ESTAMOS FRENTE A UNA BUENA ESCUELA?</a:t>
            </a:r>
            <a:endParaRPr lang="es-AR" dirty="0">
              <a:solidFill>
                <a:schemeClr val="bg1"/>
              </a:solidFill>
            </a:endParaRPr>
          </a:p>
          <a:p>
            <a:r>
              <a:rPr lang="es-ES" u="sng" dirty="0">
                <a:solidFill>
                  <a:schemeClr val="bg1"/>
                </a:solidFill>
              </a:rPr>
              <a:t>CAPÍTULO 4</a:t>
            </a:r>
            <a:r>
              <a:rPr lang="es-ES" dirty="0">
                <a:solidFill>
                  <a:schemeClr val="bg1"/>
                </a:solidFill>
              </a:rPr>
              <a:t>: ¿CÓMO CONSTRUIMOS ESA BUENA ESCUELA?</a:t>
            </a:r>
            <a:endParaRPr lang="es-AR" dirty="0">
              <a:solidFill>
                <a:schemeClr val="bg1"/>
              </a:solidFill>
            </a:endParaRPr>
          </a:p>
          <a:p>
            <a:r>
              <a:rPr lang="es-ES" u="sng" dirty="0">
                <a:solidFill>
                  <a:schemeClr val="bg1"/>
                </a:solidFill>
              </a:rPr>
              <a:t>CAPÍTULO 5</a:t>
            </a:r>
            <a:r>
              <a:rPr lang="es-ES" dirty="0">
                <a:solidFill>
                  <a:schemeClr val="bg1"/>
                </a:solidFill>
              </a:rPr>
              <a:t>: ¿SOBRE QUÉ ASPECTOS DE LA VIDA </a:t>
            </a:r>
            <a:r>
              <a:rPr lang="es-ES" dirty="0" smtClean="0">
                <a:solidFill>
                  <a:schemeClr val="bg1"/>
                </a:solidFill>
              </a:rPr>
              <a:t>ESCOLAR </a:t>
            </a:r>
            <a:r>
              <a:rPr lang="es-ES" dirty="0">
                <a:solidFill>
                  <a:schemeClr val="bg1"/>
                </a:solidFill>
              </a:rPr>
              <a:t>TRABAJA UN DIRECTOR?</a:t>
            </a:r>
            <a:endParaRPr lang="es-AR" dirty="0">
              <a:solidFill>
                <a:schemeClr val="bg1"/>
              </a:solidFill>
            </a:endParaRPr>
          </a:p>
          <a:p>
            <a:endParaRPr lang="es-A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18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6835" y="278296"/>
            <a:ext cx="11012555" cy="6062869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dirty="0"/>
              <a:t> </a:t>
            </a:r>
            <a:r>
              <a:rPr lang="es-ES" sz="3600" dirty="0"/>
              <a:t>Enseñar, y más aún, dirigir una institución educativa, es una de las tareas más difíciles que pueda desempeñar una persona. Requiere no solo excepcional destreza, sino también pasión, compromiso y la posibilidad o la obligación, de poder pensar seriamente en el ejercicio de la profesión.</a:t>
            </a:r>
            <a:endParaRPr lang="es-AR" sz="3600" dirty="0"/>
          </a:p>
          <a:p>
            <a:pPr algn="ctr"/>
            <a:r>
              <a:rPr lang="es-ES" sz="3600" dirty="0"/>
              <a:t>E</a:t>
            </a:r>
            <a:r>
              <a:rPr lang="es-ES" sz="3600" dirty="0" smtClean="0"/>
              <a:t>l </a:t>
            </a:r>
            <a:r>
              <a:rPr lang="es-ES" sz="3600" dirty="0"/>
              <a:t>complejísimo universo de frentes a los que debe responder un director dificultan los espacios de introspección o de reflexión con uno mismo o con otros. </a:t>
            </a:r>
            <a:endParaRPr lang="es-AR" sz="3600" dirty="0"/>
          </a:p>
        </p:txBody>
      </p:sp>
    </p:spTree>
    <p:extLst>
      <p:ext uri="{BB962C8B-B14F-4D97-AF65-F5344CB8AC3E}">
        <p14:creationId xmlns:p14="http://schemas.microsoft.com/office/powerpoint/2010/main" val="189667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1133341"/>
            <a:ext cx="9905999" cy="4657860"/>
          </a:xfrm>
        </p:spPr>
        <p:txBody>
          <a:bodyPr/>
          <a:lstStyle/>
          <a:p>
            <a:endParaRPr lang="es-AR" dirty="0" smtClean="0"/>
          </a:p>
          <a:p>
            <a:endParaRPr lang="es-AR" dirty="0"/>
          </a:p>
          <a:p>
            <a:pPr marL="0" indent="0" algn="ctr">
              <a:buNone/>
            </a:pPr>
            <a:r>
              <a:rPr lang="es-A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 DE SILVINA GVIRTZ</a:t>
            </a:r>
            <a:endParaRPr lang="es-A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820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669701"/>
            <a:ext cx="9905999" cy="51215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AR" sz="3600" b="1" u="sng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s-AR" sz="3600" b="1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EVALUACIÓN </a:t>
            </a:r>
            <a:r>
              <a:rPr lang="es-AR" sz="3600" b="1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DE LA JORNADA</a:t>
            </a:r>
          </a:p>
          <a:p>
            <a:pPr marL="0" indent="0" algn="ctr">
              <a:buNone/>
            </a:pPr>
            <a:endParaRPr lang="es-AR" sz="3600" b="1" u="sng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s-AR" sz="36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s-AR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560" y="3052293"/>
            <a:ext cx="5241702" cy="273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2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93305" y="559835"/>
            <a:ext cx="10232402" cy="5761452"/>
          </a:xfrm>
        </p:spPr>
        <p:txBody>
          <a:bodyPr>
            <a:noAutofit/>
          </a:bodyPr>
          <a:lstStyle/>
          <a:p>
            <a:pPr algn="ctr"/>
            <a:r>
              <a:rPr lang="es-ES" sz="4000" dirty="0"/>
              <a:t>En la década de los ochenta, Peter </a:t>
            </a:r>
            <a:r>
              <a:rPr lang="es-ES" sz="4000" dirty="0" err="1"/>
              <a:t>Mortimore</a:t>
            </a:r>
            <a:r>
              <a:rPr lang="es-ES" sz="4000" dirty="0"/>
              <a:t>, definió como buena escuela aquella en la que los alumnos </a:t>
            </a:r>
            <a:r>
              <a:rPr lang="es-ES" sz="4000" b="1" dirty="0"/>
              <a:t>progresan</a:t>
            </a:r>
            <a:r>
              <a:rPr lang="es-ES" sz="4000" dirty="0"/>
              <a:t> más allá de lo que cabría esperar al considerar aquello que traen al momento de entrar. </a:t>
            </a:r>
            <a:endParaRPr lang="es-ES" sz="4000" dirty="0" smtClean="0"/>
          </a:p>
          <a:p>
            <a:pPr algn="ctr"/>
            <a:r>
              <a:rPr lang="es-ES" sz="4000" dirty="0" smtClean="0"/>
              <a:t>Una </a:t>
            </a:r>
            <a:r>
              <a:rPr lang="es-ES" sz="4000" dirty="0"/>
              <a:t>buena escuela es aquella que enseña lo que el alumno no podría aprender por sí mismo.</a:t>
            </a:r>
            <a:endParaRPr lang="es-AR" sz="4000" dirty="0"/>
          </a:p>
          <a:p>
            <a:endParaRPr lang="es-AR" sz="4000" dirty="0"/>
          </a:p>
        </p:txBody>
      </p:sp>
    </p:spTree>
    <p:extLst>
      <p:ext uri="{BB962C8B-B14F-4D97-AF65-F5344CB8AC3E}">
        <p14:creationId xmlns:p14="http://schemas.microsoft.com/office/powerpoint/2010/main" val="284455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41412" y="894521"/>
            <a:ext cx="9905999" cy="4896679"/>
          </a:xfrm>
        </p:spPr>
        <p:txBody>
          <a:bodyPr>
            <a:normAutofit/>
          </a:bodyPr>
          <a:lstStyle/>
          <a:p>
            <a:pPr algn="ctr"/>
            <a:r>
              <a:rPr lang="es-ES" sz="4400" dirty="0"/>
              <a:t>En los 90, se incluye el concepto de equidad y se define como buena escuela aquella en la que todos sus alumnos progresen.</a:t>
            </a:r>
            <a:endParaRPr lang="es-AR" sz="4400" dirty="0"/>
          </a:p>
          <a:p>
            <a:pPr algn="ctr"/>
            <a:endParaRPr lang="es-AR" sz="4400" dirty="0"/>
          </a:p>
        </p:txBody>
      </p:sp>
    </p:spTree>
    <p:extLst>
      <p:ext uri="{BB962C8B-B14F-4D97-AF65-F5344CB8AC3E}">
        <p14:creationId xmlns:p14="http://schemas.microsoft.com/office/powerpoint/2010/main" val="123159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4036" y="381000"/>
            <a:ext cx="10073376" cy="599992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ES" sz="3200" b="1" dirty="0" err="1"/>
              <a:t>Louise</a:t>
            </a:r>
            <a:r>
              <a:rPr lang="es-ES" sz="3200" b="1" dirty="0"/>
              <a:t> </a:t>
            </a:r>
            <a:r>
              <a:rPr lang="es-ES" sz="3200" b="1" dirty="0" err="1"/>
              <a:t>Stoll</a:t>
            </a:r>
            <a:r>
              <a:rPr lang="es-ES" sz="3200" b="1" dirty="0"/>
              <a:t> y </a:t>
            </a:r>
            <a:r>
              <a:rPr lang="es-ES" sz="3200" b="1" dirty="0" err="1"/>
              <a:t>Dean</a:t>
            </a:r>
            <a:r>
              <a:rPr lang="es-ES" sz="3200" b="1" dirty="0"/>
              <a:t> </a:t>
            </a:r>
            <a:r>
              <a:rPr lang="es-ES" sz="3200" b="1" dirty="0" err="1"/>
              <a:t>Fink</a:t>
            </a:r>
            <a:r>
              <a:rPr lang="es-ES" sz="3200" b="1" dirty="0"/>
              <a:t> (2004) definen en esa misma perspectiva como buena escuela aquella que responde a estas características:</a:t>
            </a:r>
            <a:endParaRPr lang="es-AR" sz="3200" b="1" dirty="0"/>
          </a:p>
          <a:p>
            <a:pPr lvl="0" algn="just"/>
            <a:r>
              <a:rPr lang="es-ES" sz="3200" dirty="0"/>
              <a:t>Promueve el avance para todos los alumnos, más allá de los conocimientos que poseen y de los factores del contexto.</a:t>
            </a:r>
            <a:endParaRPr lang="es-AR" sz="3200" dirty="0"/>
          </a:p>
          <a:p>
            <a:pPr lvl="0" algn="just"/>
            <a:r>
              <a:rPr lang="es-ES" sz="3200" dirty="0"/>
              <a:t>Garantiza que cada alumno alcance el máximo nivel </a:t>
            </a:r>
            <a:r>
              <a:rPr lang="es-ES" sz="3200" dirty="0" smtClean="0"/>
              <a:t>posible.</a:t>
            </a:r>
            <a:endParaRPr lang="es-AR" sz="3200" dirty="0"/>
          </a:p>
          <a:p>
            <a:pPr lvl="0" algn="just"/>
            <a:r>
              <a:rPr lang="es-ES" sz="3200" dirty="0"/>
              <a:t>Aumenta todos los aspectos relativos al conocimiento y al desarrollo del alumno.</a:t>
            </a:r>
            <a:endParaRPr lang="es-AR" sz="3200" dirty="0"/>
          </a:p>
          <a:p>
            <a:pPr lvl="0" algn="just"/>
            <a:r>
              <a:rPr lang="es-ES" sz="3200" dirty="0"/>
              <a:t>Sigue mejorando día a día.</a:t>
            </a:r>
            <a:endParaRPr lang="es-AR" sz="32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0527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95130" y="258416"/>
            <a:ext cx="10252281" cy="6261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b="1" dirty="0"/>
              <a:t>Siguiendo a </a:t>
            </a:r>
            <a:r>
              <a:rPr lang="es-ES" sz="2800" b="1" dirty="0" err="1"/>
              <a:t>Pam</a:t>
            </a:r>
            <a:r>
              <a:rPr lang="es-ES" sz="2800" b="1" dirty="0"/>
              <a:t> </a:t>
            </a:r>
            <a:r>
              <a:rPr lang="es-ES" sz="2800" b="1" dirty="0" err="1"/>
              <a:t>Sammons</a:t>
            </a:r>
            <a:r>
              <a:rPr lang="es-ES" sz="2800" b="1" dirty="0"/>
              <a:t> algunos de los factores como elementos recurrentes en las escuelas con buenos resultados son:</a:t>
            </a:r>
            <a:endParaRPr lang="es-AR" sz="2800" b="1" dirty="0"/>
          </a:p>
          <a:p>
            <a:pPr lvl="0"/>
            <a:r>
              <a:rPr lang="es-ES" sz="2800" dirty="0"/>
              <a:t>Liderazgo profesional, participativo, distribuido.</a:t>
            </a:r>
            <a:endParaRPr lang="es-AR" sz="2800" dirty="0"/>
          </a:p>
          <a:p>
            <a:pPr lvl="0"/>
            <a:r>
              <a:rPr lang="es-ES" sz="2800" dirty="0"/>
              <a:t>Ambiente que estimula el aprendizaje.</a:t>
            </a:r>
            <a:endParaRPr lang="es-AR" sz="2800" dirty="0"/>
          </a:p>
          <a:p>
            <a:pPr lvl="0"/>
            <a:r>
              <a:rPr lang="es-ES" sz="2800" dirty="0"/>
              <a:t>Concentración en la enseñanza y el aprendizaje.</a:t>
            </a:r>
            <a:endParaRPr lang="es-AR" sz="2800" dirty="0"/>
          </a:p>
          <a:p>
            <a:pPr lvl="0"/>
            <a:r>
              <a:rPr lang="es-ES" sz="2800" dirty="0"/>
              <a:t>Altas expectativas.</a:t>
            </a:r>
            <a:endParaRPr lang="es-AR" sz="2800" dirty="0"/>
          </a:p>
          <a:p>
            <a:pPr lvl="0"/>
            <a:r>
              <a:rPr lang="es-ES" sz="2800" dirty="0"/>
              <a:t>Seguimiento del progreso de los alumnos.</a:t>
            </a:r>
            <a:endParaRPr lang="es-AR" sz="2800" dirty="0"/>
          </a:p>
          <a:p>
            <a:pPr lvl="0"/>
            <a:r>
              <a:rPr lang="es-ES" sz="2800" dirty="0"/>
              <a:t>Enseñanza con sentido.</a:t>
            </a:r>
            <a:endParaRPr lang="es-AR" sz="2800" dirty="0"/>
          </a:p>
          <a:p>
            <a:pPr lvl="0"/>
            <a:r>
              <a:rPr lang="es-ES" sz="2800" dirty="0"/>
              <a:t>Aprendizaje organizacional permanente.</a:t>
            </a:r>
            <a:endParaRPr lang="es-AR" sz="2800" dirty="0"/>
          </a:p>
          <a:p>
            <a:pPr lvl="0"/>
            <a:r>
              <a:rPr lang="es-ES" sz="2800" dirty="0"/>
              <a:t>Sólida relación familia-escuela.</a:t>
            </a:r>
            <a:endParaRPr lang="es-AR" sz="28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9781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41412" y="417443"/>
            <a:ext cx="9905999" cy="5943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sz="3200" b="1" dirty="0" err="1"/>
              <a:t>Susan</a:t>
            </a:r>
            <a:r>
              <a:rPr lang="es-ES" sz="3200" b="1" dirty="0"/>
              <a:t> </a:t>
            </a:r>
            <a:r>
              <a:rPr lang="es-ES" sz="3200" b="1" dirty="0" err="1"/>
              <a:t>Rosenholtz</a:t>
            </a:r>
            <a:r>
              <a:rPr lang="es-ES" sz="3200" b="1" dirty="0"/>
              <a:t> diferencia las escuelas “transformadoras” de las “inmovilistas o con empobrecimiento del aprendizaje” y señala algunas características </a:t>
            </a:r>
            <a:r>
              <a:rPr lang="es-ES" sz="3200" b="1" dirty="0" smtClean="0"/>
              <a:t>encontradas </a:t>
            </a:r>
            <a:r>
              <a:rPr lang="es-ES" sz="3200" b="1" dirty="0"/>
              <a:t>en las escuelas con bajos resultados</a:t>
            </a:r>
            <a:r>
              <a:rPr lang="es-ES" sz="3200" b="1" dirty="0" smtClean="0"/>
              <a:t>:</a:t>
            </a:r>
          </a:p>
          <a:p>
            <a:endParaRPr lang="es-AR" sz="3200" b="1" dirty="0"/>
          </a:p>
          <a:p>
            <a:pPr lvl="0"/>
            <a:r>
              <a:rPr lang="es-ES" sz="3200" dirty="0"/>
              <a:t>Falta de visión.</a:t>
            </a:r>
            <a:endParaRPr lang="es-AR" sz="3200" dirty="0"/>
          </a:p>
          <a:p>
            <a:pPr lvl="0"/>
            <a:r>
              <a:rPr lang="es-ES" sz="3200" dirty="0"/>
              <a:t>Liderazgo desenfocado.</a:t>
            </a:r>
            <a:endParaRPr lang="es-AR" sz="3200" dirty="0"/>
          </a:p>
          <a:p>
            <a:pPr lvl="0"/>
            <a:r>
              <a:rPr lang="es-ES" sz="3200" dirty="0"/>
              <a:t>Disfunciones en las relaciones de personal.</a:t>
            </a:r>
            <a:endParaRPr lang="es-AR" sz="3200" dirty="0"/>
          </a:p>
          <a:p>
            <a:pPr lvl="0"/>
            <a:r>
              <a:rPr lang="es-ES" sz="3200" dirty="0"/>
              <a:t>Prácticas de aula ineficaces.</a:t>
            </a:r>
            <a:endParaRPr lang="es-AR" sz="32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7102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74644" y="258416"/>
            <a:ext cx="10172768" cy="612250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sz="3200" dirty="0"/>
              <a:t>David Reynolds y otros afirman que la clave del éxito son los resultados de los alumnos en el campo académico, estos resultados son el foco de las buenas escuelas.</a:t>
            </a:r>
            <a:endParaRPr lang="es-AR" sz="3200" dirty="0"/>
          </a:p>
          <a:p>
            <a:r>
              <a:rPr lang="es-ES" sz="3200" dirty="0"/>
              <a:t>¿Qué podemos extraer de esto? </a:t>
            </a:r>
            <a:endParaRPr lang="es-ES" sz="3200" dirty="0" smtClean="0"/>
          </a:p>
          <a:p>
            <a:pPr marL="0" indent="0" algn="just">
              <a:buNone/>
            </a:pPr>
            <a:r>
              <a:rPr lang="es-ES" sz="3200" u="sng" dirty="0" smtClean="0"/>
              <a:t>Que </a:t>
            </a:r>
            <a:r>
              <a:rPr lang="es-ES" sz="3200" u="sng" dirty="0"/>
              <a:t>hay un espacio importante, liderado por el director, en el que es posible tener buenos resultados a pesar de las condiciones. </a:t>
            </a:r>
            <a:r>
              <a:rPr lang="es-ES" sz="3200" u="sng" dirty="0" smtClean="0"/>
              <a:t>Aún </a:t>
            </a:r>
            <a:r>
              <a:rPr lang="es-ES" sz="3200" u="sng" dirty="0"/>
              <a:t>en aquellas escuelas que reciben niños en situación de altísima vulnerabilidad social, podemos encontrar diferencias importantes, con impacto directo en el aprendizaje, según la impronta que su equipo directivo le dé a la institución.</a:t>
            </a:r>
            <a:endParaRPr lang="es-AR" sz="3200" u="sng" dirty="0"/>
          </a:p>
          <a:p>
            <a:endParaRPr lang="es-AR" sz="32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0162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1867</TotalTime>
  <Words>2005</Words>
  <Application>Microsoft Office PowerPoint</Application>
  <PresentationFormat>Personalizado</PresentationFormat>
  <Paragraphs>137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Circuito</vt:lpstr>
      <vt:lpstr>ACTUALIZACIÓN SUPERIOR EN GESTIÓN EDUCATIVA</vt:lpstr>
      <vt:lpstr>¿qué fuimos trabajando juntos?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SILVINA GVIRTZ / IVANA ZACARIAS / VICTORIA ABREGÚ. CONSTRUIR UNA BUENA ESCUELA: HERRAMIENTAS PARA EL DIRECTOR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alumno</dc:creator>
  <cp:lastModifiedBy>Alumno</cp:lastModifiedBy>
  <cp:revision>91</cp:revision>
  <dcterms:created xsi:type="dcterms:W3CDTF">2019-05-28T18:59:15Z</dcterms:created>
  <dcterms:modified xsi:type="dcterms:W3CDTF">2019-06-15T14:27:40Z</dcterms:modified>
</cp:coreProperties>
</file>