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73" r:id="rId4"/>
    <p:sldId id="274" r:id="rId5"/>
    <p:sldId id="280" r:id="rId6"/>
    <p:sldId id="265" r:id="rId7"/>
    <p:sldId id="266" r:id="rId8"/>
    <p:sldId id="267" r:id="rId9"/>
    <p:sldId id="268" r:id="rId10"/>
    <p:sldId id="275" r:id="rId11"/>
    <p:sldId id="284" r:id="rId12"/>
    <p:sldId id="276" r:id="rId13"/>
    <p:sldId id="271" r:id="rId14"/>
    <p:sldId id="278" r:id="rId15"/>
    <p:sldId id="282" r:id="rId16"/>
    <p:sldId id="257" r:id="rId17"/>
    <p:sldId id="258" r:id="rId18"/>
    <p:sldId id="259" r:id="rId19"/>
    <p:sldId id="260" r:id="rId20"/>
    <p:sldId id="262" r:id="rId21"/>
    <p:sldId id="261" r:id="rId22"/>
    <p:sldId id="283" r:id="rId23"/>
    <p:sldId id="272" r:id="rId24"/>
    <p:sldId id="285" r:id="rId25"/>
    <p:sldId id="286" r:id="rId2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D653"/>
    <a:srgbClr val="FFD5FF"/>
    <a:srgbClr val="8A0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885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180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177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260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28410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321376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30783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221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881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1946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031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0D3B58F-16CD-4C48-80E7-AA23DDB5E2D7}" type="datetimeFigureOut">
              <a:rPr lang="es-AR" smtClean="0"/>
              <a:t>23/08/2019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F6BB5B-ACC4-4C65-9830-2DDA58F19CC8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920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5392564"/>
          </a:xfrm>
        </p:spPr>
        <p:txBody>
          <a:bodyPr/>
          <a:lstStyle/>
          <a:p>
            <a:r>
              <a:rPr 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  SUPERIOR </a:t>
            </a:r>
            <a:br>
              <a:rPr 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AR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</a:t>
            </a:r>
            <a:r>
              <a:rPr 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EDUCATIVA</a:t>
            </a:r>
            <a:br>
              <a:rPr 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000" b="1" spc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Sede</a:t>
            </a:r>
            <a:r>
              <a:rPr lang="es-AR" sz="20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br>
              <a:rPr lang="es-AR" sz="20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AR" sz="20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Instituto de Educación Superior “San Bernardo” </a:t>
            </a:r>
            <a:r>
              <a:rPr lang="es-AR" sz="2000" b="1" spc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s-AR" sz="2000" b="1" spc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AR" sz="20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s-AR" sz="20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AR" sz="2000" b="1" spc="0" dirty="0">
                <a:solidFill>
                  <a:schemeClr val="tx1"/>
                </a:solidFill>
                <a:latin typeface="+mn-lt"/>
              </a:rPr>
              <a:t>Yanina Farías </a:t>
            </a:r>
            <a:r>
              <a:rPr lang="es-AR" sz="2000" b="1" spc="0" dirty="0" err="1">
                <a:solidFill>
                  <a:schemeClr val="tx1"/>
                </a:solidFill>
                <a:latin typeface="+mn-lt"/>
              </a:rPr>
              <a:t>gonzalez</a:t>
            </a:r>
            <a:r>
              <a:rPr lang="es-AR" sz="2000" b="1" spc="0" dirty="0">
                <a:solidFill>
                  <a:schemeClr val="tx1"/>
                </a:solidFill>
                <a:latin typeface="+mn-lt"/>
              </a:rPr>
              <a:t> – Claudia </a:t>
            </a:r>
            <a:r>
              <a:rPr lang="es-AR" sz="2000" b="1" spc="0" dirty="0" err="1">
                <a:solidFill>
                  <a:schemeClr val="tx1"/>
                </a:solidFill>
                <a:latin typeface="+mn-lt"/>
              </a:rPr>
              <a:t>lemaire</a:t>
            </a:r>
            <a:r>
              <a:rPr lang="es-AR" sz="2000" b="1" spc="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AR" sz="2000" dirty="0">
                <a:solidFill>
                  <a:schemeClr val="tx1"/>
                </a:solidFill>
              </a:rPr>
              <a:t/>
            </a:r>
            <a:br>
              <a:rPr lang="es-AR" sz="2000" dirty="0">
                <a:solidFill>
                  <a:schemeClr val="tx1"/>
                </a:solidFill>
              </a:rPr>
            </a:br>
            <a:endParaRPr lang="es-AR" sz="200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6" y="1"/>
            <a:ext cx="9020458" cy="136462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631" y="1"/>
            <a:ext cx="6212369" cy="136462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3373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811369"/>
            <a:ext cx="10178322" cy="5068223"/>
          </a:xfrm>
          <a:solidFill>
            <a:srgbClr val="FFD653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OBSERVACIÓN DE LOS CUADERNOS/ CARPETAS DE LOS ESTUDIANTES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sz="3200" dirty="0" smtClean="0">
                <a:solidFill>
                  <a:schemeClr val="tx1"/>
                </a:solidFill>
              </a:rPr>
              <a:t>Cuánto tiempo se dedica a un tema</a:t>
            </a:r>
          </a:p>
          <a:p>
            <a:r>
              <a:rPr lang="es-AR" sz="3200" dirty="0" smtClean="0">
                <a:solidFill>
                  <a:schemeClr val="tx1"/>
                </a:solidFill>
              </a:rPr>
              <a:t>Si se sostienen las actividades</a:t>
            </a:r>
          </a:p>
          <a:p>
            <a:r>
              <a:rPr lang="es-AR" sz="3200" dirty="0" smtClean="0">
                <a:solidFill>
                  <a:schemeClr val="tx1"/>
                </a:solidFill>
              </a:rPr>
              <a:t>Cuáles son los progresos de los estudiantes</a:t>
            </a:r>
          </a:p>
          <a:p>
            <a:r>
              <a:rPr lang="es-AR" sz="3200" dirty="0" smtClean="0">
                <a:solidFill>
                  <a:schemeClr val="tx1"/>
                </a:solidFill>
              </a:rPr>
              <a:t>Si hay muchas páginas trabajadas o no</a:t>
            </a:r>
          </a:p>
          <a:p>
            <a:endParaRPr lang="es-AR" sz="3200" dirty="0" smtClean="0"/>
          </a:p>
          <a:p>
            <a:pPr marL="0" indent="0">
              <a:buNone/>
            </a:pPr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333" y="2241693"/>
            <a:ext cx="1854559" cy="168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2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1283906"/>
            <a:ext cx="10178322" cy="699440"/>
          </a:xfrm>
        </p:spPr>
        <p:txBody>
          <a:bodyPr>
            <a:normAutofit/>
          </a:bodyPr>
          <a:lstStyle/>
          <a:p>
            <a:pPr marL="0" indent="0"/>
            <a:r>
              <a:rPr lang="es-A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OBSERVACIÓN DE LOS CUADERNOS DE </a:t>
            </a:r>
            <a:r>
              <a:rPr lang="es-A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COMUNICACIONES</a:t>
            </a:r>
            <a:endParaRPr lang="es-AR" sz="32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2163651"/>
            <a:ext cx="10178322" cy="3715941"/>
          </a:xfrm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r>
              <a:rPr lang="es-A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AR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AR" sz="4000" dirty="0" smtClean="0">
                <a:solidFill>
                  <a:schemeClr val="tx1"/>
                </a:solidFill>
              </a:rPr>
              <a:t>El </a:t>
            </a:r>
            <a:r>
              <a:rPr lang="es-AR" sz="4000" dirty="0">
                <a:solidFill>
                  <a:schemeClr val="tx1"/>
                </a:solidFill>
              </a:rPr>
              <a:t>tipo de intercambio que tiene el docente </a:t>
            </a:r>
            <a:endParaRPr lang="es-AR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AR" sz="4000" dirty="0" smtClean="0">
                <a:solidFill>
                  <a:schemeClr val="tx1"/>
                </a:solidFill>
              </a:rPr>
              <a:t>con </a:t>
            </a:r>
            <a:r>
              <a:rPr lang="es-AR" sz="4000" dirty="0">
                <a:solidFill>
                  <a:schemeClr val="tx1"/>
                </a:solidFill>
              </a:rPr>
              <a:t>la familia del estudiante.</a:t>
            </a:r>
            <a:endParaRPr lang="es-AR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441" y="4193229"/>
            <a:ext cx="1854559" cy="168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721217"/>
            <a:ext cx="10178322" cy="5396248"/>
          </a:xfrm>
          <a:solidFill>
            <a:srgbClr val="FFD653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AR" sz="3000" b="1" dirty="0" smtClean="0">
                <a:solidFill>
                  <a:schemeClr val="tx1"/>
                </a:solidFill>
              </a:rPr>
              <a:t>OBSERVACIÓN DE LA PLANILLA DE SEGUIMIENTO </a:t>
            </a:r>
          </a:p>
          <a:p>
            <a:pPr marL="0" indent="0" algn="ctr">
              <a:buNone/>
            </a:pPr>
            <a:r>
              <a:rPr lang="es-AR" sz="3000" b="1" dirty="0" smtClean="0">
                <a:solidFill>
                  <a:schemeClr val="tx1"/>
                </a:solidFill>
              </a:rPr>
              <a:t>DEL DOCENTE:</a:t>
            </a:r>
          </a:p>
          <a:p>
            <a:pPr algn="ctr"/>
            <a:endParaRPr lang="es-AR" sz="3000" b="1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 FOCO EN LOS ALUMNOS </a:t>
            </a:r>
          </a:p>
          <a:p>
            <a:pPr marL="0" indent="0" algn="r">
              <a:buNone/>
            </a:pPr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DESAPROBADOS </a:t>
            </a:r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Y/O PARA COMPENSAR</a:t>
            </a:r>
          </a:p>
          <a:p>
            <a:endParaRPr lang="es-AR" b="1" dirty="0">
              <a:solidFill>
                <a:schemeClr val="tx1"/>
              </a:solidFill>
            </a:endParaRPr>
          </a:p>
          <a:p>
            <a:pPr algn="just"/>
            <a:r>
              <a:rPr lang="es-AR" sz="3000" b="1" dirty="0" smtClean="0">
                <a:solidFill>
                  <a:schemeClr val="tx1"/>
                </a:solidFill>
              </a:rPr>
              <a:t>Motivos por los que desaprobó </a:t>
            </a:r>
            <a:r>
              <a:rPr lang="es-AR" dirty="0" smtClean="0">
                <a:solidFill>
                  <a:schemeClr val="tx1"/>
                </a:solidFill>
              </a:rPr>
              <a:t>(¿Son razones pedagógicamente válidas, apropiadas y suficientes?)</a:t>
            </a:r>
          </a:p>
          <a:p>
            <a:pPr algn="just"/>
            <a:endParaRPr lang="es-AR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s-AR" sz="2800" b="1" dirty="0" smtClean="0">
                <a:solidFill>
                  <a:schemeClr val="tx1"/>
                </a:solidFill>
              </a:rPr>
              <a:t>Estrategias didácticas para implementar en el siguiente período a fin de que el alumno mejore</a:t>
            </a:r>
            <a:r>
              <a:rPr lang="es-AR" dirty="0" smtClean="0">
                <a:solidFill>
                  <a:schemeClr val="tx1"/>
                </a:solidFill>
              </a:rPr>
              <a:t>(¿Serán eficaces para lograr el aprendizaje?¿responden a los motivos de la desaprobación?)</a:t>
            </a:r>
          </a:p>
          <a:p>
            <a:pPr algn="just"/>
            <a:endParaRPr lang="es-AR" dirty="0">
              <a:solidFill>
                <a:schemeClr val="tx1"/>
              </a:solidFill>
            </a:endParaRPr>
          </a:p>
          <a:p>
            <a:pPr algn="just"/>
            <a:endParaRPr lang="es-AR" dirty="0" smtClean="0">
              <a:solidFill>
                <a:schemeClr val="tx1"/>
              </a:solidFill>
            </a:endParaRPr>
          </a:p>
          <a:p>
            <a:pPr algn="just"/>
            <a:endParaRPr lang="es-AR" dirty="0" smtClean="0">
              <a:solidFill>
                <a:schemeClr val="tx1"/>
              </a:solidFill>
            </a:endParaRPr>
          </a:p>
          <a:p>
            <a:pPr algn="just"/>
            <a:endParaRPr lang="es-AR" dirty="0" smtClean="0">
              <a:solidFill>
                <a:schemeClr val="tx1"/>
              </a:solidFill>
            </a:endParaRPr>
          </a:p>
          <a:p>
            <a:endParaRPr lang="es-AR" dirty="0" smtClean="0">
              <a:solidFill>
                <a:schemeClr val="tx1"/>
              </a:solidFill>
            </a:endParaRPr>
          </a:p>
          <a:p>
            <a:endParaRPr lang="es-A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dirty="0" smtClean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935" y="1720101"/>
            <a:ext cx="2143119" cy="157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14785"/>
          </a:xfrm>
        </p:spPr>
        <p:txBody>
          <a:bodyPr>
            <a:normAutofit/>
          </a:bodyPr>
          <a:lstStyle/>
          <a:p>
            <a:pPr marL="0" indent="0" algn="ctr"/>
            <a:r>
              <a:rPr lang="es-AR" sz="3600" dirty="0"/>
              <a:t>5. </a:t>
            </a:r>
            <a:r>
              <a:rPr lang="es-AR" sz="3600" dirty="0" smtClean="0"/>
              <a:t>Período </a:t>
            </a:r>
            <a:r>
              <a:rPr lang="es-AR" sz="3600" dirty="0"/>
              <a:t>DE </a:t>
            </a:r>
            <a:r>
              <a:rPr lang="es-AR" sz="3600" dirty="0" smtClean="0"/>
              <a:t>Extensión </a:t>
            </a:r>
            <a:r>
              <a:rPr lang="es-AR" sz="3600" dirty="0"/>
              <a:t>DE LAS ENSEÑANZAS Y LOS APRENDIZAJES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9857" y="1596981"/>
            <a:ext cx="10616205" cy="4783844"/>
          </a:xfrm>
          <a:solidFill>
            <a:srgbClr val="FFD653"/>
          </a:solidFill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es-A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ANTESALA  DE  LA  REPITENCIA</a:t>
            </a:r>
          </a:p>
          <a:p>
            <a:pPr marL="0" indent="0">
              <a:buNone/>
            </a:pPr>
            <a:r>
              <a:rPr lang="es-AR" sz="2300" b="1" dirty="0" smtClean="0">
                <a:solidFill>
                  <a:srgbClr val="002060"/>
                </a:solidFill>
              </a:rPr>
              <a:t>GARANTIZAR</a:t>
            </a:r>
            <a:r>
              <a:rPr lang="es-AR" sz="2300" dirty="0" smtClean="0">
                <a:solidFill>
                  <a:srgbClr val="002060"/>
                </a:solidFill>
              </a:rPr>
              <a:t> que la menor cantidad de estudiantes vaya a compensar.</a:t>
            </a:r>
          </a:p>
          <a:p>
            <a:pPr marL="0" indent="0">
              <a:buNone/>
            </a:pPr>
            <a:r>
              <a:rPr lang="es-AR" sz="2300" b="1" dirty="0" smtClean="0">
                <a:solidFill>
                  <a:srgbClr val="002060"/>
                </a:solidFill>
              </a:rPr>
              <a:t>VELAR</a:t>
            </a:r>
            <a:r>
              <a:rPr lang="es-AR" sz="2300" dirty="0" smtClean="0">
                <a:solidFill>
                  <a:srgbClr val="002060"/>
                </a:solidFill>
              </a:rPr>
              <a:t> para que sea una </a:t>
            </a:r>
            <a:r>
              <a:rPr lang="es-AR" sz="3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</a:t>
            </a:r>
            <a:r>
              <a:rPr lang="es-AR" sz="2300" dirty="0" smtClean="0">
                <a:solidFill>
                  <a:srgbClr val="002060"/>
                </a:solidFill>
              </a:rPr>
              <a:t> </a:t>
            </a:r>
            <a:r>
              <a:rPr lang="es-AR" sz="2300" dirty="0">
                <a:solidFill>
                  <a:srgbClr val="002060"/>
                </a:solidFill>
              </a:rPr>
              <a:t>para reforzar algunos saberes o para darle al estudiante un espacio más para el intercambio con el docente.</a:t>
            </a:r>
          </a:p>
          <a:p>
            <a:pPr marL="0" indent="0">
              <a:buNone/>
            </a:pPr>
            <a:endParaRPr lang="es-AR" dirty="0">
              <a:solidFill>
                <a:srgbClr val="002060"/>
              </a:solidFill>
            </a:endParaRPr>
          </a:p>
          <a:p>
            <a:pPr algn="r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rgbClr val="002060"/>
                </a:solidFill>
              </a:rPr>
              <a:t>Solicitar una </a:t>
            </a:r>
            <a:r>
              <a:rPr lang="es-AR" b="1" dirty="0" smtClean="0">
                <a:solidFill>
                  <a:srgbClr val="002060"/>
                </a:solidFill>
              </a:rPr>
              <a:t>planilla</a:t>
            </a:r>
            <a:r>
              <a:rPr lang="es-AR" dirty="0" smtClean="0">
                <a:solidFill>
                  <a:srgbClr val="002060"/>
                </a:solidFill>
              </a:rPr>
              <a:t> de alumnos para compensar</a:t>
            </a:r>
          </a:p>
          <a:p>
            <a:pPr algn="r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rgbClr val="002060"/>
                </a:solidFill>
              </a:rPr>
              <a:t>Solicitar una </a:t>
            </a:r>
            <a:r>
              <a:rPr lang="es-AR" b="1" dirty="0" smtClean="0">
                <a:solidFill>
                  <a:srgbClr val="002060"/>
                </a:solidFill>
              </a:rPr>
              <a:t>planificación</a:t>
            </a:r>
            <a:r>
              <a:rPr lang="es-AR" dirty="0" smtClean="0">
                <a:solidFill>
                  <a:srgbClr val="002060"/>
                </a:solidFill>
              </a:rPr>
              <a:t> del trabajo que ha de realizarse (acordar)</a:t>
            </a:r>
          </a:p>
          <a:p>
            <a:pPr algn="r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rgbClr val="002060"/>
                </a:solidFill>
              </a:rPr>
              <a:t>Organizar una </a:t>
            </a:r>
            <a:r>
              <a:rPr lang="es-AR" b="1" dirty="0" smtClean="0">
                <a:solidFill>
                  <a:srgbClr val="002060"/>
                </a:solidFill>
              </a:rPr>
              <a:t>reunión con padres </a:t>
            </a:r>
            <a:endParaRPr lang="es-AR" b="1" dirty="0">
              <a:solidFill>
                <a:srgbClr val="002060"/>
              </a:solidFill>
            </a:endParaRPr>
          </a:p>
          <a:p>
            <a:pPr algn="r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rgbClr val="002060"/>
                </a:solidFill>
              </a:rPr>
              <a:t> </a:t>
            </a:r>
            <a:r>
              <a:rPr lang="es-AR" dirty="0">
                <a:solidFill>
                  <a:srgbClr val="002060"/>
                </a:solidFill>
              </a:rPr>
              <a:t>Organizar una reunión con </a:t>
            </a:r>
            <a:r>
              <a:rPr lang="es-AR" b="1" dirty="0" smtClean="0">
                <a:solidFill>
                  <a:srgbClr val="002060"/>
                </a:solidFill>
              </a:rPr>
              <a:t>estudiantes</a:t>
            </a:r>
          </a:p>
          <a:p>
            <a:pPr algn="r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rgbClr val="002060"/>
                </a:solidFill>
              </a:rPr>
              <a:t>Asegurar la </a:t>
            </a:r>
            <a:r>
              <a:rPr lang="es-AR" b="1" dirty="0" smtClean="0">
                <a:solidFill>
                  <a:srgbClr val="002060"/>
                </a:solidFill>
              </a:rPr>
              <a:t>presencia</a:t>
            </a:r>
            <a:r>
              <a:rPr lang="es-AR" dirty="0" smtClean="0">
                <a:solidFill>
                  <a:srgbClr val="002060"/>
                </a:solidFill>
              </a:rPr>
              <a:t> del docente</a:t>
            </a:r>
          </a:p>
          <a:p>
            <a:pPr algn="r">
              <a:buFont typeface="Wingdings" panose="05000000000000000000" pitchFamily="2" charset="2"/>
              <a:buChar char="ü"/>
            </a:pPr>
            <a:r>
              <a:rPr lang="es-AR" dirty="0" smtClean="0">
                <a:solidFill>
                  <a:srgbClr val="002060"/>
                </a:solidFill>
              </a:rPr>
              <a:t>Solicitar </a:t>
            </a:r>
            <a:r>
              <a:rPr lang="es-AR" b="1" dirty="0" smtClean="0">
                <a:solidFill>
                  <a:srgbClr val="002060"/>
                </a:solidFill>
              </a:rPr>
              <a:t>devolución</a:t>
            </a:r>
            <a:r>
              <a:rPr lang="es-AR" dirty="0" smtClean="0">
                <a:solidFill>
                  <a:srgbClr val="002060"/>
                </a:solidFill>
              </a:rPr>
              <a:t> del desempeño del estudiante</a:t>
            </a:r>
          </a:p>
          <a:p>
            <a:pPr algn="r">
              <a:buFont typeface="Wingdings" panose="05000000000000000000" pitchFamily="2" charset="2"/>
              <a:buChar char="ü"/>
            </a:pPr>
            <a:r>
              <a:rPr lang="es-AR" b="1" dirty="0" smtClean="0">
                <a:solidFill>
                  <a:srgbClr val="002060"/>
                </a:solidFill>
              </a:rPr>
              <a:t>Comunicar</a:t>
            </a:r>
            <a:r>
              <a:rPr lang="es-AR" dirty="0" smtClean="0">
                <a:solidFill>
                  <a:srgbClr val="002060"/>
                </a:solidFill>
              </a:rPr>
              <a:t> a la familia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58" y="3938997"/>
            <a:ext cx="3449111" cy="244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5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240353"/>
          </a:xfrm>
        </p:spPr>
        <p:txBody>
          <a:bodyPr>
            <a:normAutofit fontScale="90000"/>
          </a:bodyPr>
          <a:lstStyle/>
          <a:p>
            <a:pPr algn="ctr"/>
            <a:r>
              <a:rPr lang="es-AR" sz="5400" dirty="0" smtClean="0">
                <a:solidFill>
                  <a:schemeClr val="tx1"/>
                </a:solidFill>
              </a:rPr>
              <a:t>- Efectuar devolución - </a:t>
            </a:r>
            <a:br>
              <a:rPr lang="es-AR" sz="5400" dirty="0" smtClean="0">
                <a:solidFill>
                  <a:schemeClr val="tx1"/>
                </a:solidFill>
              </a:rPr>
            </a:br>
            <a:r>
              <a:rPr lang="es-AR" sz="5400" dirty="0" smtClean="0">
                <a:solidFill>
                  <a:schemeClr val="tx1"/>
                </a:solidFill>
              </a:rPr>
              <a:t>- Hacerlo </a:t>
            </a:r>
            <a:r>
              <a:rPr lang="es-AR" sz="5400" dirty="0">
                <a:solidFill>
                  <a:schemeClr val="tx1"/>
                </a:solidFill>
              </a:rPr>
              <a:t>en fechas </a:t>
            </a:r>
            <a:r>
              <a:rPr lang="es-AR" sz="5400" dirty="0" smtClean="0">
                <a:solidFill>
                  <a:schemeClr val="tx1"/>
                </a:solidFill>
              </a:rPr>
              <a:t>relevantes -  </a:t>
            </a:r>
            <a:endParaRPr lang="es-AR" sz="5400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880315"/>
            <a:ext cx="10178322" cy="427578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AR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PARA EL ASESORAMIENTO</a:t>
            </a:r>
          </a:p>
          <a:p>
            <a:pPr algn="just"/>
            <a:r>
              <a:rPr lang="es-AR" dirty="0" smtClean="0">
                <a:solidFill>
                  <a:schemeClr val="tx1"/>
                </a:solidFill>
              </a:rPr>
              <a:t>Cada </a:t>
            </a:r>
            <a:r>
              <a:rPr lang="es-AR" dirty="0">
                <a:solidFill>
                  <a:schemeClr val="tx1"/>
                </a:solidFill>
              </a:rPr>
              <a:t>equipo directivo, de acuerdo con sus prioridades y foco de asesoramiento, puede definir los propios o adaptar alguno de los modelos </a:t>
            </a:r>
            <a:r>
              <a:rPr lang="es-AR" dirty="0" smtClean="0">
                <a:solidFill>
                  <a:schemeClr val="tx1"/>
                </a:solidFill>
              </a:rPr>
              <a:t>existentes.</a:t>
            </a:r>
          </a:p>
          <a:p>
            <a:pPr algn="just"/>
            <a:endParaRPr lang="es-AR" dirty="0">
              <a:solidFill>
                <a:schemeClr val="tx1"/>
              </a:solidFill>
            </a:endParaRPr>
          </a:p>
          <a:p>
            <a:pPr algn="just"/>
            <a:r>
              <a:rPr lang="es-AR" dirty="0">
                <a:solidFill>
                  <a:schemeClr val="tx1"/>
                </a:solidFill>
              </a:rPr>
              <a:t>Q</a:t>
            </a:r>
            <a:r>
              <a:rPr lang="es-AR" dirty="0" smtClean="0">
                <a:solidFill>
                  <a:schemeClr val="tx1"/>
                </a:solidFill>
              </a:rPr>
              <a:t>ue </a:t>
            </a:r>
            <a:r>
              <a:rPr lang="es-AR" dirty="0">
                <a:solidFill>
                  <a:schemeClr val="tx1"/>
                </a:solidFill>
              </a:rPr>
              <a:t>el instrumento sea útil para definir el foco de la observación y unificar criterios y miradas al interior del equipo directivo. </a:t>
            </a:r>
            <a:endParaRPr lang="es-AR" dirty="0" smtClean="0">
              <a:solidFill>
                <a:schemeClr val="tx1"/>
              </a:solidFill>
            </a:endParaRPr>
          </a:p>
          <a:p>
            <a:pPr algn="just"/>
            <a:endParaRPr lang="es-AR" dirty="0" smtClean="0">
              <a:solidFill>
                <a:schemeClr val="tx1"/>
              </a:solidFill>
            </a:endParaRPr>
          </a:p>
          <a:p>
            <a:pPr algn="just"/>
            <a:r>
              <a:rPr lang="es-AR" dirty="0" smtClean="0">
                <a:solidFill>
                  <a:schemeClr val="tx1"/>
                </a:solidFill>
              </a:rPr>
              <a:t>Debe </a:t>
            </a:r>
            <a:r>
              <a:rPr lang="es-AR" dirty="0">
                <a:solidFill>
                  <a:schemeClr val="tx1"/>
                </a:solidFill>
              </a:rPr>
              <a:t>ayudar a recordar lo observado y a analizarlo, yendo más allá de las sensaciones personales.</a:t>
            </a:r>
          </a:p>
        </p:txBody>
      </p:sp>
    </p:spTree>
    <p:extLst>
      <p:ext uri="{BB962C8B-B14F-4D97-AF65-F5344CB8AC3E}">
        <p14:creationId xmlns:p14="http://schemas.microsoft.com/office/powerpoint/2010/main" val="163310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830" y="949056"/>
            <a:ext cx="10178322" cy="4035068"/>
          </a:xfrm>
          <a:solidFill>
            <a:schemeClr val="accent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solidFill>
                  <a:schemeClr val="bg1">
                    <a:lumMod val="95000"/>
                  </a:schemeClr>
                </a:solidFill>
              </a:rPr>
              <a:t>VIDEO </a:t>
            </a:r>
            <a:br>
              <a:rPr lang="es-AR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AR" dirty="0">
                <a:solidFill>
                  <a:schemeClr val="bg1">
                    <a:lumMod val="95000"/>
                  </a:schemeClr>
                </a:solidFill>
              </a:rPr>
              <a:t>ALFREDO VOTA</a:t>
            </a:r>
            <a:br>
              <a:rPr lang="es-AR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s-AR" dirty="0">
                <a:solidFill>
                  <a:schemeClr val="bg1">
                    <a:lumMod val="95000"/>
                  </a:schemeClr>
                </a:solidFill>
              </a:rPr>
              <a:t>el lugar del director en la gestión. invertir la pirámide</a:t>
            </a:r>
            <a:br>
              <a:rPr lang="es-AR" dirty="0">
                <a:solidFill>
                  <a:schemeClr val="bg1">
                    <a:lumMod val="95000"/>
                  </a:schemeClr>
                </a:solidFill>
              </a:rPr>
            </a:br>
            <a:endParaRPr lang="es-A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2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TRAYECTORIAS ESCOLARES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159099"/>
            <a:ext cx="10178322" cy="4720494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AR" sz="2800" dirty="0">
                <a:solidFill>
                  <a:schemeClr val="tx1"/>
                </a:solidFill>
              </a:rPr>
              <a:t>Recordar que uno de los propósitos que nos reúnen a unos y a otros de los muchos que trabajamos en educación es que los niños, los jóvenes y los adultos que deben acceder a la educación, lo logren en el sentido de </a:t>
            </a:r>
            <a:r>
              <a:rPr lang="es-A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sea para ellos un derecho social posible</a:t>
            </a:r>
            <a:r>
              <a:rPr lang="es-AR" sz="28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s-AR" sz="2800" dirty="0">
                <a:solidFill>
                  <a:schemeClr val="tx1"/>
                </a:solidFill>
              </a:rPr>
              <a:t>Y en este </a:t>
            </a:r>
            <a:r>
              <a:rPr lang="es-AR" sz="2800" dirty="0" smtClean="0">
                <a:solidFill>
                  <a:schemeClr val="tx1"/>
                </a:solidFill>
              </a:rPr>
              <a:t>sentido, </a:t>
            </a:r>
            <a:r>
              <a:rPr lang="es-AR" sz="2800" dirty="0">
                <a:solidFill>
                  <a:schemeClr val="tx1"/>
                </a:solidFill>
              </a:rPr>
              <a:t>todos quedamos comprometidos, desde diferentes posiciones, responsabilidades, lugares, alcances</a:t>
            </a:r>
            <a:r>
              <a:rPr lang="es-AR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AR" sz="2800" dirty="0" smtClean="0">
                <a:solidFill>
                  <a:schemeClr val="tx1"/>
                </a:solidFill>
              </a:rPr>
              <a:t>Esta </a:t>
            </a:r>
            <a:r>
              <a:rPr lang="es-A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</a:t>
            </a:r>
            <a:r>
              <a:rPr lang="es-AR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dirty="0">
                <a:solidFill>
                  <a:schemeClr val="tx1"/>
                </a:solidFill>
              </a:rPr>
              <a:t>más allá de expresarnos algo del orden de la ilusión, nos restituye el sentido de prácticas, cotidianeidades escolares, propuestas de formación, etc. </a:t>
            </a:r>
            <a:r>
              <a:rPr lang="es-AR" sz="2800" b="1" dirty="0">
                <a:solidFill>
                  <a:schemeClr val="tx1"/>
                </a:solidFill>
              </a:rPr>
              <a:t>que nos alertan que no es sólo estando allí, recibiendo a ese estudiante, que el derecho mágicamente se cumple, sino que hacen falta otras condiciones. </a:t>
            </a:r>
            <a:br>
              <a:rPr lang="es-AR" sz="2800" b="1" dirty="0">
                <a:solidFill>
                  <a:schemeClr val="tx1"/>
                </a:solidFill>
              </a:rPr>
            </a:br>
            <a:endParaRPr lang="es-AR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AR" sz="2800" u="sng" dirty="0" smtClean="0">
                <a:solidFill>
                  <a:schemeClr val="tx1"/>
                </a:solidFill>
              </a:rPr>
              <a:t>Sugerencias </a:t>
            </a:r>
            <a:r>
              <a:rPr lang="es-AR" sz="2800" u="sng" dirty="0">
                <a:solidFill>
                  <a:schemeClr val="tx1"/>
                </a:solidFill>
              </a:rPr>
              <a:t>en </a:t>
            </a:r>
            <a:r>
              <a:rPr lang="es-AR" sz="2800" u="sng" dirty="0" smtClean="0">
                <a:solidFill>
                  <a:schemeClr val="tx1"/>
                </a:solidFill>
              </a:rPr>
              <a:t>dos sentidos:</a:t>
            </a:r>
          </a:p>
          <a:p>
            <a:pPr algn="ctr"/>
            <a:r>
              <a:rPr lang="es-AR" sz="2800" dirty="0" smtClean="0">
                <a:solidFill>
                  <a:schemeClr val="tx1"/>
                </a:solidFill>
              </a:rPr>
              <a:t>Ideas </a:t>
            </a:r>
            <a:r>
              <a:rPr lang="es-AR" sz="2800" dirty="0">
                <a:solidFill>
                  <a:schemeClr val="tx1"/>
                </a:solidFill>
              </a:rPr>
              <a:t>para fortalecer las condiciones pedagógicas </a:t>
            </a:r>
            <a:r>
              <a:rPr lang="es-AR" sz="2800" dirty="0" smtClean="0">
                <a:solidFill>
                  <a:schemeClr val="tx1"/>
                </a:solidFill>
              </a:rPr>
              <a:t>institucionales que </a:t>
            </a:r>
            <a:r>
              <a:rPr lang="es-AR" sz="2800" dirty="0">
                <a:solidFill>
                  <a:schemeClr val="tx1"/>
                </a:solidFill>
              </a:rPr>
              <a:t>creen mejores </a:t>
            </a:r>
            <a:r>
              <a:rPr lang="es-AR" sz="2800" dirty="0" smtClean="0">
                <a:solidFill>
                  <a:schemeClr val="tx1"/>
                </a:solidFill>
              </a:rPr>
              <a:t>oportunidades </a:t>
            </a:r>
            <a:r>
              <a:rPr lang="es-AR" sz="2800" dirty="0">
                <a:solidFill>
                  <a:schemeClr val="tx1"/>
                </a:solidFill>
              </a:rPr>
              <a:t>para que todos aprendan. </a:t>
            </a:r>
            <a:endParaRPr lang="es-AR" sz="2800" dirty="0" smtClean="0">
              <a:solidFill>
                <a:schemeClr val="tx1"/>
              </a:solidFill>
            </a:endParaRPr>
          </a:p>
          <a:p>
            <a:pPr algn="ctr"/>
            <a:r>
              <a:rPr lang="es-AR" sz="2800" dirty="0" smtClean="0">
                <a:solidFill>
                  <a:schemeClr val="tx1"/>
                </a:solidFill>
              </a:rPr>
              <a:t>Estrategias </a:t>
            </a:r>
            <a:r>
              <a:rPr lang="es-AR" sz="2800" dirty="0">
                <a:solidFill>
                  <a:schemeClr val="tx1"/>
                </a:solidFill>
              </a:rPr>
              <a:t>puntuales para acompañar a quienes más apoyo necesitan. </a:t>
            </a:r>
            <a:br>
              <a:rPr lang="es-AR" sz="2800" dirty="0">
                <a:solidFill>
                  <a:schemeClr val="tx1"/>
                </a:solidFill>
              </a:rPr>
            </a:b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2141874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400" b="1" dirty="0"/>
              <a:t>Sugerencias para </a:t>
            </a:r>
            <a:r>
              <a:rPr lang="es-AR" sz="4400" b="1" dirty="0" smtClean="0"/>
              <a:t>Fortalecer </a:t>
            </a:r>
            <a:r>
              <a:rPr lang="es-AR" sz="4400" b="1" dirty="0"/>
              <a:t>las condiciones pedagógicas </a:t>
            </a:r>
            <a:r>
              <a:rPr lang="es-AR" sz="4400" b="1" dirty="0" smtClean="0"/>
              <a:t>institucionales</a:t>
            </a:r>
            <a:r>
              <a:rPr lang="es-AR" dirty="0" smtClean="0"/>
              <a:t>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2318197"/>
            <a:ext cx="10178322" cy="3561395"/>
          </a:xfrm>
          <a:solidFill>
            <a:srgbClr val="FFD653"/>
          </a:solidFill>
        </p:spPr>
        <p:txBody>
          <a:bodyPr>
            <a:normAutofit/>
          </a:bodyPr>
          <a:lstStyle/>
          <a:p>
            <a:r>
              <a:rPr lang="es-AR" b="1" dirty="0">
                <a:solidFill>
                  <a:schemeClr val="tx1"/>
                </a:solidFill>
              </a:rPr>
              <a:t>Promover espacios de análisis y reflexión para desnaturalizar </a:t>
            </a:r>
            <a:r>
              <a:rPr lang="es-AR" b="1" dirty="0" smtClean="0">
                <a:solidFill>
                  <a:schemeClr val="tx1"/>
                </a:solidFill>
              </a:rPr>
              <a:t>las razones </a:t>
            </a:r>
            <a:r>
              <a:rPr lang="es-AR" b="1" dirty="0">
                <a:solidFill>
                  <a:schemeClr val="tx1"/>
                </a:solidFill>
              </a:rPr>
              <a:t>del fracaso escolar y hacer foco en lo que la escuela y </a:t>
            </a:r>
            <a:r>
              <a:rPr lang="es-AR" b="1" dirty="0" smtClean="0">
                <a:solidFill>
                  <a:schemeClr val="tx1"/>
                </a:solidFill>
              </a:rPr>
              <a:t>los docentes </a:t>
            </a:r>
            <a:r>
              <a:rPr lang="es-AR" b="1" dirty="0">
                <a:solidFill>
                  <a:schemeClr val="tx1"/>
                </a:solidFill>
              </a:rPr>
              <a:t>sí pueden </a:t>
            </a:r>
            <a:r>
              <a:rPr lang="es-AR" b="1" dirty="0" smtClean="0">
                <a:solidFill>
                  <a:schemeClr val="tx1"/>
                </a:solidFill>
              </a:rPr>
              <a:t>hacer</a:t>
            </a:r>
            <a:r>
              <a:rPr lang="es-A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AR" dirty="0" smtClean="0">
              <a:solidFill>
                <a:schemeClr val="tx1"/>
              </a:solidFill>
            </a:endParaRPr>
          </a:p>
          <a:p>
            <a:r>
              <a:rPr lang="es-AR" b="1" dirty="0">
                <a:solidFill>
                  <a:schemeClr val="tx1"/>
                </a:solidFill>
              </a:rPr>
              <a:t>Analizar los indicadores para decidir con base en datos de </a:t>
            </a:r>
            <a:r>
              <a:rPr lang="es-AR" b="1" dirty="0" smtClean="0">
                <a:solidFill>
                  <a:schemeClr val="tx1"/>
                </a:solidFill>
              </a:rPr>
              <a:t>la escuela</a:t>
            </a:r>
            <a:r>
              <a:rPr lang="es-AR" b="1" dirty="0">
                <a:solidFill>
                  <a:schemeClr val="tx1"/>
                </a:solidFill>
              </a:rPr>
              <a:t>.</a:t>
            </a:r>
            <a:r>
              <a:rPr lang="es-AR" dirty="0">
                <a:solidFill>
                  <a:schemeClr val="tx1"/>
                </a:solidFill>
              </a:rPr>
              <a:t> </a:t>
            </a:r>
            <a:endParaRPr lang="es-A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dirty="0" smtClean="0">
              <a:solidFill>
                <a:schemeClr val="tx1"/>
              </a:solidFill>
            </a:endParaRPr>
          </a:p>
          <a:p>
            <a:r>
              <a:rPr lang="es-AR" b="1" dirty="0" smtClean="0">
                <a:solidFill>
                  <a:schemeClr val="tx1"/>
                </a:solidFill>
              </a:rPr>
              <a:t>Articular </a:t>
            </a:r>
            <a:r>
              <a:rPr lang="es-AR" b="1" dirty="0">
                <a:solidFill>
                  <a:schemeClr val="tx1"/>
                </a:solidFill>
              </a:rPr>
              <a:t>y coordinar los contenidos y estrategias de los </a:t>
            </a:r>
            <a:r>
              <a:rPr lang="es-AR" b="1" dirty="0" smtClean="0">
                <a:solidFill>
                  <a:schemeClr val="tx1"/>
                </a:solidFill>
              </a:rPr>
              <a:t>distintos docentes</a:t>
            </a:r>
            <a:r>
              <a:rPr lang="es-AR" b="1" dirty="0">
                <a:solidFill>
                  <a:schemeClr val="tx1"/>
                </a:solidFill>
              </a:rPr>
              <a:t>, años y niveles.</a:t>
            </a:r>
            <a:r>
              <a:rPr lang="es-AR" dirty="0">
                <a:solidFill>
                  <a:schemeClr val="tx1"/>
                </a:solidFill>
              </a:rPr>
              <a:t> </a:t>
            </a:r>
            <a:br>
              <a:rPr lang="es-AR" dirty="0">
                <a:solidFill>
                  <a:schemeClr val="tx1"/>
                </a:solidFill>
              </a:rPr>
            </a:br>
            <a:r>
              <a:rPr lang="es-AR" dirty="0">
                <a:solidFill>
                  <a:schemeClr val="tx1"/>
                </a:solidFill>
              </a:rPr>
              <a:t/>
            </a:r>
            <a:br>
              <a:rPr lang="es-AR" dirty="0">
                <a:solidFill>
                  <a:schemeClr val="tx1"/>
                </a:solidFill>
              </a:rPr>
            </a:b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5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1575205"/>
          </a:xfrm>
        </p:spPr>
        <p:txBody>
          <a:bodyPr>
            <a:noAutofit/>
          </a:bodyPr>
          <a:lstStyle/>
          <a:p>
            <a:pPr algn="ctr"/>
            <a:r>
              <a:rPr lang="es-AR" sz="2800" b="1" dirty="0" smtClean="0"/>
              <a:t>Sugerencias para El acompañamiento </a:t>
            </a:r>
            <a:r>
              <a:rPr lang="es-AR" sz="2800" b="1" dirty="0"/>
              <a:t>a alumnos con bajo rendimiento </a:t>
            </a:r>
            <a:r>
              <a:rPr lang="es-AR" sz="2800" b="1" dirty="0" smtClean="0"/>
              <a:t>o rupturas </a:t>
            </a:r>
            <a:r>
              <a:rPr lang="es-AR" sz="2800" b="1" dirty="0"/>
              <a:t>en su trayectoria escolar</a:t>
            </a:r>
            <a:r>
              <a:rPr lang="es-AR" sz="2800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558344"/>
            <a:ext cx="10178322" cy="4571999"/>
          </a:xfrm>
          <a:solidFill>
            <a:srgbClr val="FFD653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PARA REDUCIR O ATENUAR EL EFECTO DEL </a:t>
            </a:r>
          </a:p>
          <a:p>
            <a:pPr marL="0" indent="0" algn="ctr">
              <a:buNone/>
            </a:pPr>
            <a:r>
              <a:rPr lang="es-AR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AUSENTISMO</a:t>
            </a:r>
            <a:r>
              <a:rPr lang="es-A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2400" i="1" dirty="0" smtClean="0">
                <a:solidFill>
                  <a:schemeClr val="tx1"/>
                </a:solidFill>
              </a:rPr>
              <a:t>Relevar </a:t>
            </a:r>
            <a:r>
              <a:rPr lang="es-AR" sz="2400" i="1" dirty="0">
                <a:solidFill>
                  <a:schemeClr val="tx1"/>
                </a:solidFill>
              </a:rPr>
              <a:t>la situación de los alumnos con inasistencias reiteradas </a:t>
            </a:r>
            <a:r>
              <a:rPr lang="es-AR" sz="2400" i="1" dirty="0" smtClean="0">
                <a:solidFill>
                  <a:schemeClr val="tx1"/>
                </a:solidFill>
              </a:rPr>
              <a:t>o prolongadas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2400" i="1" dirty="0" smtClean="0">
                <a:solidFill>
                  <a:schemeClr val="tx1"/>
                </a:solidFill>
              </a:rPr>
              <a:t>Conversar </a:t>
            </a:r>
            <a:r>
              <a:rPr lang="es-AR" sz="2400" i="1" dirty="0">
                <a:solidFill>
                  <a:schemeClr val="tx1"/>
                </a:solidFill>
              </a:rPr>
              <a:t>con las familias y </a:t>
            </a:r>
            <a:r>
              <a:rPr lang="es-AR" sz="2400" i="1" dirty="0" smtClean="0">
                <a:solidFill>
                  <a:schemeClr val="tx1"/>
                </a:solidFill>
              </a:rPr>
              <a:t>sentar </a:t>
            </a:r>
            <a:r>
              <a:rPr lang="es-AR" sz="2400" i="1" dirty="0">
                <a:solidFill>
                  <a:schemeClr val="tx1"/>
                </a:solidFill>
              </a:rPr>
              <a:t>pautas respecto de </a:t>
            </a:r>
            <a:r>
              <a:rPr lang="es-AR" sz="2400" i="1" dirty="0" smtClean="0">
                <a:solidFill>
                  <a:schemeClr val="tx1"/>
                </a:solidFill>
              </a:rPr>
              <a:t>la asistencia</a:t>
            </a:r>
            <a:r>
              <a:rPr lang="es-AR" sz="2400" i="1" dirty="0">
                <a:solidFill>
                  <a:schemeClr val="tx1"/>
                </a:solidFill>
              </a:rPr>
              <a:t>. </a:t>
            </a:r>
            <a:endParaRPr lang="es-AR" sz="2400" i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2400" dirty="0" smtClean="0">
                <a:solidFill>
                  <a:schemeClr val="tx1"/>
                </a:solidFill>
              </a:rPr>
              <a:t>G</a:t>
            </a:r>
            <a:r>
              <a:rPr lang="es-AR" sz="2400" i="1" dirty="0" smtClean="0">
                <a:solidFill>
                  <a:schemeClr val="tx1"/>
                </a:solidFill>
              </a:rPr>
              <a:t>enerar </a:t>
            </a:r>
            <a:r>
              <a:rPr lang="es-AR" sz="2400" i="1" dirty="0">
                <a:solidFill>
                  <a:schemeClr val="tx1"/>
                </a:solidFill>
              </a:rPr>
              <a:t>estrategias pedagógicas para el trabajo con alumnos </a:t>
            </a:r>
            <a:r>
              <a:rPr lang="es-AR" sz="2400" i="1" dirty="0" smtClean="0">
                <a:solidFill>
                  <a:schemeClr val="tx1"/>
                </a:solidFill>
              </a:rPr>
              <a:t>con inasistencias </a:t>
            </a:r>
            <a:r>
              <a:rPr lang="es-AR" sz="2400" i="1" dirty="0">
                <a:solidFill>
                  <a:schemeClr val="tx1"/>
                </a:solidFill>
              </a:rPr>
              <a:t>reiteradas o prolongadas.</a:t>
            </a:r>
            <a:r>
              <a:rPr lang="es-AR" sz="2400" dirty="0">
                <a:solidFill>
                  <a:schemeClr val="tx1"/>
                </a:solidFill>
              </a:rPr>
              <a:t> </a:t>
            </a:r>
            <a:endParaRPr lang="es-A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AR" sz="2400" dirty="0" smtClean="0">
                <a:solidFill>
                  <a:schemeClr val="tx1"/>
                </a:solidFill>
              </a:rPr>
              <a:t>A</a:t>
            </a:r>
            <a:r>
              <a:rPr lang="es-AR" sz="2400" i="1" dirty="0" smtClean="0">
                <a:solidFill>
                  <a:schemeClr val="tx1"/>
                </a:solidFill>
              </a:rPr>
              <a:t>rticular </a:t>
            </a:r>
            <a:r>
              <a:rPr lang="es-AR" sz="2400" i="1" dirty="0">
                <a:solidFill>
                  <a:schemeClr val="tx1"/>
                </a:solidFill>
              </a:rPr>
              <a:t>con otras instituciones.</a:t>
            </a:r>
            <a:r>
              <a:rPr lang="es-AR" sz="2400" dirty="0">
                <a:solidFill>
                  <a:schemeClr val="tx1"/>
                </a:solidFill>
              </a:rPr>
              <a:t> </a:t>
            </a:r>
            <a:r>
              <a:rPr lang="es-AR" sz="2400" dirty="0"/>
              <a:t/>
            </a:r>
            <a:br>
              <a:rPr lang="es-AR" sz="2400" dirty="0"/>
            </a:b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8976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056069"/>
            <a:ext cx="10178322" cy="4823524"/>
          </a:xfrm>
          <a:solidFill>
            <a:srgbClr val="FFD653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AR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IDEAS PARA TRABAJAR CON ALUMNOS </a:t>
            </a:r>
          </a:p>
          <a:p>
            <a:pPr marL="0" indent="0" algn="ctr">
              <a:buNone/>
            </a:pPr>
            <a:r>
              <a:rPr lang="es-AR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SOBREEDAD</a:t>
            </a:r>
            <a:r>
              <a:rPr lang="es-A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A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AR" sz="2800" i="1" dirty="0">
              <a:solidFill>
                <a:schemeClr val="tx1"/>
              </a:solidFill>
            </a:endParaRPr>
          </a:p>
          <a:p>
            <a:r>
              <a:rPr lang="es-AR" sz="2800" i="1" dirty="0" smtClean="0">
                <a:solidFill>
                  <a:schemeClr val="tx1"/>
                </a:solidFill>
              </a:rPr>
              <a:t>Relevar </a:t>
            </a:r>
            <a:r>
              <a:rPr lang="es-AR" sz="2800" i="1" dirty="0">
                <a:solidFill>
                  <a:schemeClr val="tx1"/>
                </a:solidFill>
              </a:rPr>
              <a:t>los niños con </a:t>
            </a:r>
            <a:r>
              <a:rPr lang="es-AR" sz="2800" i="1" dirty="0" err="1">
                <a:solidFill>
                  <a:schemeClr val="tx1"/>
                </a:solidFill>
              </a:rPr>
              <a:t>sobreedad</a:t>
            </a:r>
            <a:r>
              <a:rPr lang="es-AR" sz="2800" i="1" dirty="0">
                <a:solidFill>
                  <a:schemeClr val="tx1"/>
                </a:solidFill>
              </a:rPr>
              <a:t>.</a:t>
            </a:r>
            <a:r>
              <a:rPr lang="es-AR" sz="2800" dirty="0">
                <a:solidFill>
                  <a:schemeClr val="tx1"/>
                </a:solidFill>
              </a:rPr>
              <a:t> </a:t>
            </a:r>
            <a:endParaRPr lang="es-AR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sz="2800" dirty="0" smtClean="0">
              <a:solidFill>
                <a:schemeClr val="tx1"/>
              </a:solidFill>
            </a:endParaRPr>
          </a:p>
          <a:p>
            <a:r>
              <a:rPr lang="es-AR" sz="2800" dirty="0" smtClean="0">
                <a:solidFill>
                  <a:schemeClr val="tx1"/>
                </a:solidFill>
              </a:rPr>
              <a:t>Promover </a:t>
            </a:r>
            <a:r>
              <a:rPr lang="es-AR" sz="2800" dirty="0">
                <a:solidFill>
                  <a:schemeClr val="tx1"/>
                </a:solidFill>
              </a:rPr>
              <a:t>un trabajo focalizado con esos alumnos. </a:t>
            </a:r>
            <a:endParaRPr lang="es-AR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sz="2800" dirty="0" smtClean="0">
              <a:solidFill>
                <a:schemeClr val="tx1"/>
              </a:solidFill>
            </a:endParaRPr>
          </a:p>
          <a:p>
            <a:r>
              <a:rPr lang="es-AR" sz="2800" dirty="0" smtClean="0">
                <a:solidFill>
                  <a:schemeClr val="tx1"/>
                </a:solidFill>
              </a:rPr>
              <a:t>Buscar </a:t>
            </a:r>
            <a:r>
              <a:rPr lang="es-AR" sz="2800" dirty="0">
                <a:solidFill>
                  <a:schemeClr val="tx1"/>
                </a:solidFill>
              </a:rPr>
              <a:t>otras formas de organizar la institución para garantizar </a:t>
            </a:r>
            <a:r>
              <a:rPr lang="es-AR" sz="2800" dirty="0" smtClean="0">
                <a:solidFill>
                  <a:schemeClr val="tx1"/>
                </a:solidFill>
              </a:rPr>
              <a:t>la continuidad </a:t>
            </a:r>
            <a:r>
              <a:rPr lang="es-AR" sz="2800" dirty="0">
                <a:solidFill>
                  <a:schemeClr val="tx1"/>
                </a:solidFill>
              </a:rPr>
              <a:t>del aprendizaje. </a:t>
            </a:r>
            <a:br>
              <a:rPr lang="es-AR" sz="2800" dirty="0">
                <a:solidFill>
                  <a:schemeClr val="tx1"/>
                </a:solidFill>
              </a:rPr>
            </a:br>
            <a:endParaRPr 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4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785611"/>
            <a:ext cx="10178322" cy="5093981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s-A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 ASESORAMIENTO DE LOS EQUIPOS DIRECTIVOS EN LA </a:t>
            </a:r>
            <a:r>
              <a:rPr lang="es-A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</a:t>
            </a:r>
            <a:r>
              <a:rPr lang="es-A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PEDAGÓGICA – CURRICULAR E INSTITUCIONAL</a:t>
            </a:r>
            <a:endParaRPr lang="es-AR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7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476518"/>
            <a:ext cx="10178322" cy="6014434"/>
          </a:xfrm>
          <a:solidFill>
            <a:srgbClr val="FFD653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b="1" i="1" dirty="0" smtClean="0">
                <a:solidFill>
                  <a:schemeClr val="tx1"/>
                </a:solidFill>
              </a:rPr>
              <a:t>ALGUNAS IDEAS PARA PENSAR LA REPITENCIA</a:t>
            </a:r>
            <a:r>
              <a:rPr lang="es-AR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s-AR" sz="1200" b="1" dirty="0" smtClean="0">
                <a:solidFill>
                  <a:schemeClr val="tx1"/>
                </a:solidFill>
              </a:rPr>
              <a:t/>
            </a:r>
            <a:br>
              <a:rPr lang="es-AR" sz="1200" b="1" dirty="0" smtClean="0">
                <a:solidFill>
                  <a:schemeClr val="tx1"/>
                </a:solidFill>
              </a:rPr>
            </a:br>
            <a:r>
              <a:rPr lang="es-AR" sz="1800" dirty="0" smtClean="0">
                <a:solidFill>
                  <a:schemeClr val="tx1"/>
                </a:solidFill>
              </a:rPr>
              <a:t>Desde </a:t>
            </a:r>
            <a:r>
              <a:rPr lang="es-AR" sz="1800" dirty="0">
                <a:solidFill>
                  <a:schemeClr val="tx1"/>
                </a:solidFill>
              </a:rPr>
              <a:t>el inicio del año es </a:t>
            </a:r>
            <a:r>
              <a:rPr lang="es-AR" sz="1800" b="1" dirty="0">
                <a:solidFill>
                  <a:schemeClr val="tx1"/>
                </a:solidFill>
              </a:rPr>
              <a:t>posible identificar alumnos </a:t>
            </a:r>
            <a:r>
              <a:rPr lang="es-AR" sz="1800" dirty="0">
                <a:solidFill>
                  <a:schemeClr val="tx1"/>
                </a:solidFill>
              </a:rPr>
              <a:t>con </a:t>
            </a:r>
            <a:r>
              <a:rPr lang="es-AR" sz="1800" dirty="0" smtClean="0">
                <a:solidFill>
                  <a:schemeClr val="tx1"/>
                </a:solidFill>
              </a:rPr>
              <a:t>menor rendimiento </a:t>
            </a:r>
            <a:r>
              <a:rPr lang="es-AR" sz="1800" dirty="0">
                <a:solidFill>
                  <a:schemeClr val="tx1"/>
                </a:solidFill>
              </a:rPr>
              <a:t>académico o un ritmo más lento que el del resto del grupo; </a:t>
            </a:r>
            <a:r>
              <a:rPr lang="es-AR" sz="1800" dirty="0" smtClean="0">
                <a:solidFill>
                  <a:schemeClr val="tx1"/>
                </a:solidFill>
              </a:rPr>
              <a:t>y </a:t>
            </a:r>
            <a:r>
              <a:rPr lang="es-AR" sz="1800" b="1" dirty="0" smtClean="0">
                <a:solidFill>
                  <a:schemeClr val="tx1"/>
                </a:solidFill>
              </a:rPr>
              <a:t>contenidos</a:t>
            </a:r>
            <a:r>
              <a:rPr lang="es-AR" sz="1800" b="1" dirty="0">
                <a:solidFill>
                  <a:schemeClr val="tx1"/>
                </a:solidFill>
              </a:rPr>
              <a:t>, áreas o asignaturas</a:t>
            </a:r>
            <a:r>
              <a:rPr lang="es-AR" sz="1800" dirty="0">
                <a:solidFill>
                  <a:schemeClr val="tx1"/>
                </a:solidFill>
              </a:rPr>
              <a:t> que parecen resultar </a:t>
            </a:r>
            <a:r>
              <a:rPr lang="es-AR" sz="1800" dirty="0" smtClean="0">
                <a:solidFill>
                  <a:schemeClr val="tx1"/>
                </a:solidFill>
              </a:rPr>
              <a:t>especialmente complejos</a:t>
            </a:r>
            <a:r>
              <a:rPr lang="es-AR" sz="1800" dirty="0">
                <a:solidFill>
                  <a:schemeClr val="tx1"/>
                </a:solidFill>
              </a:rPr>
              <a:t>. </a:t>
            </a:r>
            <a:r>
              <a:rPr lang="es-AR" sz="18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s-AR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AR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partir de allí se trata de trabajar con los docentes para</a:t>
            </a:r>
            <a:r>
              <a:rPr lang="es-AR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es-AR" sz="1800" dirty="0" smtClean="0">
                <a:solidFill>
                  <a:schemeClr val="tx1"/>
                </a:solidFill>
              </a:rPr>
              <a:t>Analizar </a:t>
            </a:r>
            <a:r>
              <a:rPr lang="es-AR" sz="1800" dirty="0">
                <a:solidFill>
                  <a:schemeClr val="tx1"/>
                </a:solidFill>
              </a:rPr>
              <a:t>qué contenidos están siendo difíciles de aprender y </a:t>
            </a:r>
            <a:r>
              <a:rPr lang="es-AR" sz="1800" dirty="0" smtClean="0">
                <a:solidFill>
                  <a:schemeClr val="tx1"/>
                </a:solidFill>
              </a:rPr>
              <a:t>por qué.</a:t>
            </a:r>
          </a:p>
          <a:p>
            <a:pPr>
              <a:lnSpc>
                <a:spcPct val="100000"/>
              </a:lnSpc>
            </a:pPr>
            <a:r>
              <a:rPr lang="es-AR" sz="1800" dirty="0" smtClean="0">
                <a:solidFill>
                  <a:schemeClr val="tx1"/>
                </a:solidFill>
              </a:rPr>
              <a:t>Fomentar </a:t>
            </a:r>
            <a:r>
              <a:rPr lang="es-AR" sz="1800" dirty="0">
                <a:solidFill>
                  <a:schemeClr val="tx1"/>
                </a:solidFill>
              </a:rPr>
              <a:t>la búsqueda de estrategias alternativas a las </a:t>
            </a:r>
            <a:r>
              <a:rPr lang="es-AR" sz="1800" dirty="0" smtClean="0">
                <a:solidFill>
                  <a:schemeClr val="tx1"/>
                </a:solidFill>
              </a:rPr>
              <a:t>actuales, que </a:t>
            </a:r>
            <a:r>
              <a:rPr lang="es-AR" sz="1800" dirty="0">
                <a:solidFill>
                  <a:schemeClr val="tx1"/>
                </a:solidFill>
              </a:rPr>
              <a:t>permitan que todos los alumnos aprendan. </a:t>
            </a:r>
            <a:endParaRPr lang="es-AR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s-AR" sz="1800" dirty="0" smtClean="0">
                <a:solidFill>
                  <a:schemeClr val="tx1"/>
                </a:solidFill>
              </a:rPr>
              <a:t>Estimular </a:t>
            </a:r>
            <a:r>
              <a:rPr lang="es-AR" sz="1800" dirty="0">
                <a:solidFill>
                  <a:schemeClr val="tx1"/>
                </a:solidFill>
              </a:rPr>
              <a:t>un seguimiento puntual de cada alumno, </a:t>
            </a:r>
            <a:r>
              <a:rPr lang="es-AR" sz="1800" dirty="0" smtClean="0">
                <a:solidFill>
                  <a:schemeClr val="tx1"/>
                </a:solidFill>
              </a:rPr>
              <a:t>identificando sus </a:t>
            </a:r>
            <a:r>
              <a:rPr lang="es-AR" sz="1800" dirty="0">
                <a:solidFill>
                  <a:schemeClr val="tx1"/>
                </a:solidFill>
              </a:rPr>
              <a:t>logros y dificultades y valorando los avances que </a:t>
            </a:r>
            <a:r>
              <a:rPr lang="es-AR" sz="1800" dirty="0" smtClean="0">
                <a:solidFill>
                  <a:schemeClr val="tx1"/>
                </a:solidFill>
              </a:rPr>
              <a:t>haya realizado</a:t>
            </a:r>
            <a:r>
              <a:rPr lang="es-AR" sz="1800" dirty="0">
                <a:solidFill>
                  <a:schemeClr val="tx1"/>
                </a:solidFill>
              </a:rPr>
              <a:t>. Cada avance es un escalón más para </a:t>
            </a:r>
            <a:r>
              <a:rPr lang="es-AR" sz="1800" dirty="0" smtClean="0">
                <a:solidFill>
                  <a:schemeClr val="tx1"/>
                </a:solidFill>
              </a:rPr>
              <a:t>continuar aprendiendo</a:t>
            </a:r>
            <a:r>
              <a:rPr lang="es-AR" sz="1800" dirty="0">
                <a:solidFill>
                  <a:schemeClr val="tx1"/>
                </a:solidFill>
              </a:rPr>
              <a:t>. </a:t>
            </a:r>
            <a:endParaRPr lang="es-AR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s-AR" sz="1800" dirty="0" smtClean="0">
                <a:solidFill>
                  <a:schemeClr val="tx1"/>
                </a:solidFill>
              </a:rPr>
              <a:t>Promover </a:t>
            </a:r>
            <a:r>
              <a:rPr lang="es-AR" sz="1800" dirty="0">
                <a:solidFill>
                  <a:schemeClr val="tx1"/>
                </a:solidFill>
              </a:rPr>
              <a:t>que los alumnos con peor rendimiento tengan más tiempo de </a:t>
            </a:r>
            <a:r>
              <a:rPr lang="es-AR" sz="1800" dirty="0" smtClean="0">
                <a:solidFill>
                  <a:schemeClr val="tx1"/>
                </a:solidFill>
              </a:rPr>
              <a:t>trabajo con </a:t>
            </a:r>
            <a:r>
              <a:rPr lang="es-AR" sz="1800" dirty="0">
                <a:solidFill>
                  <a:schemeClr val="tx1"/>
                </a:solidFill>
              </a:rPr>
              <a:t>los contenidos escolares. </a:t>
            </a:r>
            <a:endParaRPr lang="es-AR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s-AR" sz="1800" dirty="0" smtClean="0">
                <a:solidFill>
                  <a:schemeClr val="tx1"/>
                </a:solidFill>
              </a:rPr>
              <a:t>Generar </a:t>
            </a:r>
            <a:r>
              <a:rPr lang="es-AR" sz="1800" dirty="0">
                <a:solidFill>
                  <a:schemeClr val="tx1"/>
                </a:solidFill>
              </a:rPr>
              <a:t>planes de acompañamiento personalizado para los alumnos </a:t>
            </a:r>
            <a:r>
              <a:rPr lang="es-AR" sz="1800" dirty="0" smtClean="0">
                <a:solidFill>
                  <a:schemeClr val="tx1"/>
                </a:solidFill>
              </a:rPr>
              <a:t>que necesiten </a:t>
            </a:r>
            <a:r>
              <a:rPr lang="es-AR" sz="1800" dirty="0">
                <a:solidFill>
                  <a:schemeClr val="tx1"/>
                </a:solidFill>
              </a:rPr>
              <a:t>más apoyo. </a:t>
            </a:r>
            <a:endParaRPr lang="es-AR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s-AR" sz="1800" dirty="0" smtClean="0">
                <a:solidFill>
                  <a:schemeClr val="tx1"/>
                </a:solidFill>
              </a:rPr>
              <a:t>Fomentar </a:t>
            </a:r>
            <a:r>
              <a:rPr lang="es-AR" sz="1800" dirty="0">
                <a:solidFill>
                  <a:schemeClr val="tx1"/>
                </a:solidFill>
              </a:rPr>
              <a:t>que la propia </a:t>
            </a:r>
            <a:r>
              <a:rPr lang="es-AR" sz="1800" dirty="0" smtClean="0">
                <a:solidFill>
                  <a:schemeClr val="tx1"/>
                </a:solidFill>
              </a:rPr>
              <a:t>planificación destine </a:t>
            </a:r>
            <a:r>
              <a:rPr lang="es-AR" sz="1800" dirty="0">
                <a:solidFill>
                  <a:schemeClr val="tx1"/>
                </a:solidFill>
              </a:rPr>
              <a:t>parte del último período a repasar los temas vistos y a </a:t>
            </a:r>
            <a:r>
              <a:rPr lang="es-AR" sz="1800" dirty="0" smtClean="0">
                <a:solidFill>
                  <a:schemeClr val="tx1"/>
                </a:solidFill>
              </a:rPr>
              <a:t>practicar ejercicios </a:t>
            </a:r>
            <a:r>
              <a:rPr lang="es-AR" sz="1800" dirty="0">
                <a:solidFill>
                  <a:schemeClr val="tx1"/>
                </a:solidFill>
              </a:rPr>
              <a:t>o preguntas similares a las que los alumnos encontrarán en las </a:t>
            </a:r>
            <a:r>
              <a:rPr lang="es-AR" sz="1800" dirty="0" smtClean="0">
                <a:solidFill>
                  <a:schemeClr val="tx1"/>
                </a:solidFill>
              </a:rPr>
              <a:t>evaluaciones</a:t>
            </a:r>
          </a:p>
          <a:p>
            <a:pPr>
              <a:lnSpc>
                <a:spcPct val="100000"/>
              </a:lnSpc>
            </a:pPr>
            <a:r>
              <a:rPr lang="es-AR" sz="1800" dirty="0">
                <a:solidFill>
                  <a:schemeClr val="tx1"/>
                </a:solidFill>
              </a:rPr>
              <a:t>F</a:t>
            </a:r>
            <a:r>
              <a:rPr lang="es-AR" sz="1800" dirty="0" smtClean="0">
                <a:solidFill>
                  <a:schemeClr val="tx1"/>
                </a:solidFill>
              </a:rPr>
              <a:t>ortalecer </a:t>
            </a:r>
            <a:r>
              <a:rPr lang="es-AR" sz="1800" dirty="0">
                <a:solidFill>
                  <a:schemeClr val="tx1"/>
                </a:solidFill>
              </a:rPr>
              <a:t>y sostener </a:t>
            </a:r>
            <a:r>
              <a:rPr lang="es-AR" sz="1800" dirty="0" smtClean="0">
                <a:solidFill>
                  <a:schemeClr val="tx1"/>
                </a:solidFill>
              </a:rPr>
              <a:t>vínculos positivos </a:t>
            </a:r>
            <a:r>
              <a:rPr lang="es-AR" sz="1800" dirty="0">
                <a:solidFill>
                  <a:schemeClr val="tx1"/>
                </a:solidFill>
              </a:rPr>
              <a:t>con las familias. </a:t>
            </a:r>
            <a:endParaRPr lang="es-AR" sz="18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s-AR" sz="1800" dirty="0">
                <a:solidFill>
                  <a:schemeClr val="tx1"/>
                </a:solidFill>
              </a:rPr>
              <a:t>O</a:t>
            </a:r>
            <a:r>
              <a:rPr lang="es-AR" sz="1800" dirty="0" smtClean="0">
                <a:solidFill>
                  <a:schemeClr val="tx1"/>
                </a:solidFill>
              </a:rPr>
              <a:t>rganizar </a:t>
            </a:r>
            <a:r>
              <a:rPr lang="es-AR" sz="1800" dirty="0">
                <a:solidFill>
                  <a:schemeClr val="tx1"/>
                </a:solidFill>
              </a:rPr>
              <a:t>los </a:t>
            </a:r>
            <a:r>
              <a:rPr lang="es-AR" sz="1800" i="1" dirty="0">
                <a:solidFill>
                  <a:schemeClr val="tx1"/>
                </a:solidFill>
              </a:rPr>
              <a:t>períodos de </a:t>
            </a:r>
            <a:r>
              <a:rPr lang="es-AR" sz="1800" i="1" dirty="0" smtClean="0">
                <a:solidFill>
                  <a:schemeClr val="tx1"/>
                </a:solidFill>
              </a:rPr>
              <a:t>compensación</a:t>
            </a:r>
            <a:r>
              <a:rPr lang="es-AR" sz="1800" dirty="0" smtClean="0">
                <a:solidFill>
                  <a:schemeClr val="tx1"/>
                </a:solidFill>
              </a:rPr>
              <a:t> </a:t>
            </a:r>
            <a:r>
              <a:rPr lang="es-AR" sz="1800" dirty="0">
                <a:solidFill>
                  <a:schemeClr val="tx1"/>
                </a:solidFill>
              </a:rPr>
              <a:t/>
            </a:r>
            <a:br>
              <a:rPr lang="es-AR" sz="1800" dirty="0">
                <a:solidFill>
                  <a:schemeClr val="tx1"/>
                </a:solidFill>
              </a:rPr>
            </a:br>
            <a:endParaRPr lang="es-A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523280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AR" sz="4400" dirty="0" smtClean="0">
                <a:solidFill>
                  <a:schemeClr val="tx1"/>
                </a:solidFill>
              </a:rPr>
              <a:t>La </a:t>
            </a:r>
            <a:r>
              <a:rPr lang="es-AR" sz="4400" dirty="0">
                <a:solidFill>
                  <a:schemeClr val="tx1"/>
                </a:solidFill>
              </a:rPr>
              <a:t>clave es observar </a:t>
            </a:r>
            <a:r>
              <a:rPr lang="es-AR" sz="4400" dirty="0" smtClean="0">
                <a:solidFill>
                  <a:schemeClr val="tx1"/>
                </a:solidFill>
              </a:rPr>
              <a:t>los </a:t>
            </a:r>
            <a:r>
              <a:rPr lang="es-AR" sz="4400" dirty="0">
                <a:solidFill>
                  <a:schemeClr val="tx1"/>
                </a:solidFill>
              </a:rPr>
              <a:t>datos a </a:t>
            </a:r>
            <a:r>
              <a:rPr lang="es-AR" sz="4400" dirty="0" smtClean="0">
                <a:solidFill>
                  <a:schemeClr val="tx1"/>
                </a:solidFill>
              </a:rPr>
              <a:t>tiempo</a:t>
            </a:r>
            <a:br>
              <a:rPr lang="es-AR" sz="4400" dirty="0" smtClean="0">
                <a:solidFill>
                  <a:schemeClr val="tx1"/>
                </a:solidFill>
              </a:rPr>
            </a:br>
            <a:r>
              <a:rPr lang="es-AR" sz="4400" dirty="0">
                <a:solidFill>
                  <a:schemeClr val="tx1"/>
                </a:solidFill>
              </a:rPr>
              <a:t/>
            </a:r>
            <a:br>
              <a:rPr lang="es-AR" sz="4400" dirty="0">
                <a:solidFill>
                  <a:schemeClr val="tx1"/>
                </a:solidFill>
              </a:rPr>
            </a:br>
            <a:r>
              <a:rPr lang="es-AR" sz="4400" dirty="0" smtClean="0">
                <a:solidFill>
                  <a:schemeClr val="tx1"/>
                </a:solidFill>
              </a:rPr>
              <a:t>RECOLECTAR INFORMACIÓN</a:t>
            </a:r>
            <a:br>
              <a:rPr lang="es-AR" sz="4400" dirty="0" smtClean="0">
                <a:solidFill>
                  <a:schemeClr val="tx1"/>
                </a:solidFill>
              </a:rPr>
            </a:br>
            <a:r>
              <a:rPr lang="es-AR" sz="4400" dirty="0">
                <a:solidFill>
                  <a:schemeClr val="tx1"/>
                </a:solidFill>
              </a:rPr>
              <a:t/>
            </a:r>
            <a:br>
              <a:rPr lang="es-AR" sz="4400" dirty="0">
                <a:solidFill>
                  <a:schemeClr val="tx1"/>
                </a:solidFill>
              </a:rPr>
            </a:br>
            <a:r>
              <a:rPr lang="es-AR" sz="4400" dirty="0" smtClean="0">
                <a:solidFill>
                  <a:schemeClr val="tx1"/>
                </a:solidFill>
              </a:rPr>
              <a:t>PROCESARLA</a:t>
            </a:r>
            <a:br>
              <a:rPr lang="es-AR" sz="4400" dirty="0" smtClean="0">
                <a:solidFill>
                  <a:schemeClr val="tx1"/>
                </a:solidFill>
              </a:rPr>
            </a:br>
            <a:r>
              <a:rPr lang="es-AR" sz="4400" dirty="0">
                <a:solidFill>
                  <a:schemeClr val="tx1"/>
                </a:solidFill>
              </a:rPr>
              <a:t/>
            </a:r>
            <a:br>
              <a:rPr lang="es-AR" sz="4400" dirty="0">
                <a:solidFill>
                  <a:schemeClr val="tx1"/>
                </a:solidFill>
              </a:rPr>
            </a:br>
            <a:r>
              <a:rPr lang="es-AR" sz="4400" dirty="0" smtClean="0">
                <a:solidFill>
                  <a:schemeClr val="tx1"/>
                </a:solidFill>
              </a:rPr>
              <a:t>TOMAR DECISIONES</a:t>
            </a:r>
            <a:br>
              <a:rPr lang="es-AR" sz="4400" dirty="0" smtClean="0">
                <a:solidFill>
                  <a:schemeClr val="tx1"/>
                </a:solidFill>
              </a:rPr>
            </a:br>
            <a:r>
              <a:rPr lang="es-AR" sz="5400" dirty="0" smtClean="0">
                <a:solidFill>
                  <a:schemeClr val="tx1"/>
                </a:solidFill>
              </a:rPr>
              <a:t/>
            </a:r>
            <a:br>
              <a:rPr lang="es-AR" sz="5400" dirty="0" smtClean="0">
                <a:solidFill>
                  <a:schemeClr val="tx1"/>
                </a:solidFill>
              </a:rPr>
            </a:br>
            <a:r>
              <a:rPr lang="es-AR" sz="5400" dirty="0" smtClean="0">
                <a:solidFill>
                  <a:schemeClr val="tx1"/>
                </a:solidFill>
              </a:rPr>
              <a:t/>
            </a:r>
            <a:br>
              <a:rPr lang="es-AR" sz="5400" dirty="0" smtClean="0">
                <a:solidFill>
                  <a:schemeClr val="tx1"/>
                </a:solidFill>
              </a:rPr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5203064"/>
            <a:ext cx="10178322" cy="676527"/>
          </a:xfrm>
        </p:spPr>
        <p:txBody>
          <a:bodyPr/>
          <a:lstStyle/>
          <a:p>
            <a:pPr marL="0" indent="0" algn="ctr">
              <a:buNone/>
            </a:pPr>
            <a:r>
              <a:rPr lang="es-AR" b="1" dirty="0" smtClean="0">
                <a:solidFill>
                  <a:schemeClr val="tx1"/>
                </a:solidFill>
              </a:rPr>
              <a:t>RECURRIR A LA NORMATIVA VIGENTE</a:t>
            </a:r>
            <a:endParaRPr lang="es-A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284" y="1567241"/>
            <a:ext cx="10178322" cy="3172184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bg1">
                    <a:lumMod val="85000"/>
                  </a:schemeClr>
                </a:solidFill>
              </a:rPr>
              <a:t>VIDEO</a:t>
            </a:r>
            <a:br>
              <a:rPr lang="es-AR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s-AR" dirty="0" smtClean="0">
                <a:solidFill>
                  <a:schemeClr val="bg1">
                    <a:lumMod val="85000"/>
                  </a:schemeClr>
                </a:solidFill>
              </a:rPr>
              <a:t>MARÍA VICTORIA ABREGÚ</a:t>
            </a:r>
            <a:br>
              <a:rPr lang="es-AR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s-AR" sz="4400" dirty="0" smtClean="0">
                <a:solidFill>
                  <a:schemeClr val="bg1">
                    <a:lumMod val="85000"/>
                  </a:schemeClr>
                </a:solidFill>
              </a:rPr>
              <a:t>EL PLAN DE MEJORA COMO HERRAMIENTA DE GESTIÓN</a:t>
            </a:r>
            <a:endParaRPr lang="es-AR" sz="4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6866"/>
          </a:xfrm>
        </p:spPr>
        <p:txBody>
          <a:bodyPr/>
          <a:lstStyle/>
          <a:p>
            <a:r>
              <a:rPr lang="es-AR" dirty="0" err="1" smtClean="0"/>
              <a:t>RELACIóN</a:t>
            </a:r>
            <a:r>
              <a:rPr lang="es-AR" dirty="0" smtClean="0"/>
              <a:t> </a:t>
            </a:r>
            <a:r>
              <a:rPr lang="es-AR" dirty="0"/>
              <a:t>CON EL EQUIPO DOCENTE: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738648"/>
            <a:ext cx="10178322" cy="445609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s-A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A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INGRESO DE LOS NUEVOS DOCENTES</a:t>
            </a:r>
          </a:p>
          <a:p>
            <a:pPr marL="0" indent="0">
              <a:buNone/>
            </a:pPr>
            <a:r>
              <a:rPr lang="es-AR" dirty="0" smtClean="0">
                <a:solidFill>
                  <a:schemeClr val="tx1"/>
                </a:solidFill>
              </a:rPr>
              <a:t>(misión – visión – criterios de evaluación cómo se evalúa el desempeño de los docentes – proyectos – plan de mejora/PEC -  que empiece a sentirse parte de la escuela)</a:t>
            </a:r>
          </a:p>
          <a:p>
            <a:pPr marL="0" indent="0">
              <a:buNone/>
            </a:pPr>
            <a:endParaRPr lang="es-A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A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ASIGNACION DE LOS DOCENTES A LAS SECCIONES/AREAS</a:t>
            </a:r>
          </a:p>
          <a:p>
            <a:pPr marL="0" indent="0">
              <a:buNone/>
            </a:pPr>
            <a:r>
              <a:rPr lang="es-AR" dirty="0" smtClean="0">
                <a:solidFill>
                  <a:schemeClr val="tx1"/>
                </a:solidFill>
              </a:rPr>
              <a:t>Criterios claros – el interés del docente, el azar, la capacidad demostrada </a:t>
            </a:r>
          </a:p>
          <a:p>
            <a:pPr marL="0" indent="0">
              <a:buNone/>
            </a:pPr>
            <a:endParaRPr lang="es-A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953037"/>
            <a:ext cx="10178322" cy="492655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ACOMPAÑAMIENTO DEL DESARROLLO PROFESIONAL DEL </a:t>
            </a:r>
            <a:r>
              <a:rPr lang="es-A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 </a:t>
            </a:r>
            <a:r>
              <a:rPr lang="es-AR" dirty="0" smtClean="0">
                <a:solidFill>
                  <a:schemeClr val="tx1"/>
                </a:solidFill>
              </a:rPr>
              <a:t>(</a:t>
            </a:r>
            <a:r>
              <a:rPr lang="es-AR" dirty="0">
                <a:solidFill>
                  <a:schemeClr val="tx1"/>
                </a:solidFill>
              </a:rPr>
              <a:t>habilitar, promover y liderar)</a:t>
            </a:r>
          </a:p>
          <a:p>
            <a:pPr marL="0" indent="0" algn="just">
              <a:buNone/>
            </a:pPr>
            <a:r>
              <a:rPr lang="es-AR" dirty="0">
                <a:solidFill>
                  <a:schemeClr val="tx1"/>
                </a:solidFill>
              </a:rPr>
              <a:t>Escucha de las necesidades del docente, promoción de capacitaciones, devolución sobre el trabajo realizado a través de sugerencias, brindando explicaciones o aportando ideas desde su lugar de observador y </a:t>
            </a:r>
            <a:r>
              <a:rPr lang="es-AR" dirty="0" smtClean="0">
                <a:solidFill>
                  <a:schemeClr val="tx1"/>
                </a:solidFill>
              </a:rPr>
              <a:t>asesor</a:t>
            </a:r>
            <a:endParaRPr lang="es-A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A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EVALUACION DEL DESEMPEÑO DEL DOCENTE</a:t>
            </a:r>
          </a:p>
          <a:p>
            <a:pPr algn="just"/>
            <a:r>
              <a:rPr lang="es-AR" dirty="0">
                <a:solidFill>
                  <a:schemeClr val="tx1"/>
                </a:solidFill>
              </a:rPr>
              <a:t>Que se remarquen los puntos fuertes y los logros del docente, que se ofrezcan sugerencias y se garantice un acompañamiento para trabajar cada aspecto débil detectado en el docente</a:t>
            </a:r>
          </a:p>
          <a:p>
            <a:pPr algn="just"/>
            <a:r>
              <a:rPr lang="es-AR" dirty="0">
                <a:solidFill>
                  <a:schemeClr val="tx1"/>
                </a:solidFill>
              </a:rPr>
              <a:t>Dedicarle tiempo de reflexión  y diálogo </a:t>
            </a:r>
          </a:p>
          <a:p>
            <a:pPr algn="just"/>
            <a:r>
              <a:rPr lang="es-AR" dirty="0">
                <a:solidFill>
                  <a:schemeClr val="tx1"/>
                </a:solidFill>
              </a:rPr>
              <a:t>Expectativas hacia la posibilidad de aprendizaje de sus alumnos, planificación de clases, estrategias de enseñanza, aprovechamiento de recursos y materiales, evaluación de aprendizajes de los estudiantes…trato con los pares, alumnos, familia, compromiso con la institución </a:t>
            </a:r>
          </a:p>
        </p:txBody>
      </p:sp>
    </p:spTree>
    <p:extLst>
      <p:ext uri="{BB962C8B-B14F-4D97-AF65-F5344CB8AC3E}">
        <p14:creationId xmlns:p14="http://schemas.microsoft.com/office/powerpoint/2010/main" val="3109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54878" y="2475345"/>
            <a:ext cx="10178322" cy="1492132"/>
          </a:xfrm>
        </p:spPr>
        <p:txBody>
          <a:bodyPr/>
          <a:lstStyle/>
          <a:p>
            <a:pPr algn="ctr"/>
            <a:r>
              <a:rPr lang="es-AR" dirty="0" smtClean="0"/>
              <a:t>Evaluación de la jornada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167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824248"/>
            <a:ext cx="10178322" cy="505534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2800" spc="300" dirty="0" smtClean="0">
                <a:solidFill>
                  <a:schemeClr val="tx1"/>
                </a:solidFill>
                <a:latin typeface="+mj-lt"/>
              </a:rPr>
              <a:t>INSTRUMENTOS – HERRAMIENTAS – </a:t>
            </a:r>
          </a:p>
          <a:p>
            <a:pPr marL="0" indent="0" algn="ctr">
              <a:buNone/>
            </a:pPr>
            <a:r>
              <a:rPr lang="es-AR" sz="2800" spc="300" dirty="0" smtClean="0">
                <a:solidFill>
                  <a:schemeClr val="tx1"/>
                </a:solidFill>
                <a:latin typeface="+mj-lt"/>
              </a:rPr>
              <a:t>MODOS DE HACER QUE LAS COSAS SUCEDAN</a:t>
            </a:r>
          </a:p>
          <a:p>
            <a:pPr marL="0" indent="0" algn="ctr">
              <a:buNone/>
            </a:pPr>
            <a:r>
              <a:rPr lang="es-AR" dirty="0" smtClean="0">
                <a:solidFill>
                  <a:schemeClr val="tx1"/>
                </a:solidFill>
              </a:rPr>
              <a:t>QUE LES </a:t>
            </a:r>
            <a:r>
              <a:rPr lang="es-AR" dirty="0">
                <a:solidFill>
                  <a:schemeClr val="tx1"/>
                </a:solidFill>
              </a:rPr>
              <a:t>PERMITAN CUMPLIR CON </a:t>
            </a:r>
            <a:r>
              <a:rPr lang="es-AR" dirty="0" smtClean="0">
                <a:solidFill>
                  <a:schemeClr val="tx1"/>
                </a:solidFill>
              </a:rPr>
              <a:t>EL ROL DE SER </a:t>
            </a:r>
          </a:p>
          <a:p>
            <a:pPr marL="0" indent="0" algn="ctr">
              <a:buNone/>
            </a:pPr>
            <a:r>
              <a:rPr lang="es-A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GUÍA – PROMOTOR – SOSTÉN DE LAS </a:t>
            </a:r>
            <a:r>
              <a:rPr lang="es-A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TRAYECTORIAS </a:t>
            </a:r>
            <a:r>
              <a:rPr lang="es-A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ESCOLARES</a:t>
            </a:r>
          </a:p>
          <a:p>
            <a:pPr marL="0" indent="0">
              <a:buNone/>
            </a:pPr>
            <a:endParaRPr lang="es-AR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AR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A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“SER UN FACILITADOR ORGANIZACIONAL”(BLEJMAR, 2005)</a:t>
            </a:r>
          </a:p>
          <a:p>
            <a:pPr marL="0" indent="0">
              <a:buNone/>
            </a:pP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A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“DEVOLVERLE A LA FUNCIÓN DIRECTIVA </a:t>
            </a:r>
          </a:p>
          <a:p>
            <a:pPr marL="0" indent="0">
              <a:buNone/>
            </a:pPr>
            <a:r>
              <a:rPr lang="es-A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CENTRALIDAD EN LA DIMENSIÓN PEDAGÓGICA” (GVIRTZ, 2009)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s-A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dirty="0" smtClean="0"/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08929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454742"/>
          </a:xfrm>
        </p:spPr>
        <p:txBody>
          <a:bodyPr>
            <a:normAutofit/>
          </a:bodyPr>
          <a:lstStyle/>
          <a:p>
            <a:pPr algn="r"/>
            <a:r>
              <a:rPr lang="es-AR" sz="1100" dirty="0" smtClean="0">
                <a:latin typeface="+mn-lt"/>
              </a:rPr>
              <a:t>Construir una buena escuela: herramientas para el director. </a:t>
            </a:r>
            <a:br>
              <a:rPr lang="es-AR" sz="1100" dirty="0" smtClean="0">
                <a:latin typeface="+mn-lt"/>
              </a:rPr>
            </a:br>
            <a:r>
              <a:rPr lang="es-AR" sz="1100" dirty="0" smtClean="0">
                <a:latin typeface="+mn-lt"/>
              </a:rPr>
              <a:t>Silvina </a:t>
            </a:r>
            <a:r>
              <a:rPr lang="es-AR" sz="1100" dirty="0" err="1" smtClean="0">
                <a:latin typeface="+mn-lt"/>
              </a:rPr>
              <a:t>Gvirtz</a:t>
            </a:r>
            <a:r>
              <a:rPr lang="es-AR" sz="1100" dirty="0" smtClean="0">
                <a:latin typeface="+mn-lt"/>
              </a:rPr>
              <a:t> – Ivana </a:t>
            </a:r>
            <a:r>
              <a:rPr lang="es-AR" sz="1100" dirty="0" err="1" smtClean="0">
                <a:latin typeface="+mn-lt"/>
              </a:rPr>
              <a:t>zacarías</a:t>
            </a:r>
            <a:r>
              <a:rPr lang="es-AR" sz="1100" dirty="0" smtClean="0">
                <a:latin typeface="+mn-lt"/>
              </a:rPr>
              <a:t> – victoria </a:t>
            </a:r>
            <a:r>
              <a:rPr lang="es-AR" sz="1100" dirty="0" err="1" smtClean="0">
                <a:latin typeface="+mn-lt"/>
              </a:rPr>
              <a:t>abregú</a:t>
            </a:r>
            <a:endParaRPr lang="es-AR" sz="11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493949"/>
            <a:ext cx="10178322" cy="4385643"/>
          </a:xfrm>
          <a:solidFill>
            <a:srgbClr val="FFD653"/>
          </a:solidFill>
        </p:spPr>
        <p:txBody>
          <a:bodyPr/>
          <a:lstStyle/>
          <a:p>
            <a:pPr marL="0" indent="0" algn="ctr">
              <a:buNone/>
            </a:pPr>
            <a:r>
              <a:rPr lang="es-AR" sz="2800" dirty="0" smtClean="0">
                <a:solidFill>
                  <a:schemeClr val="tx1"/>
                </a:solidFill>
              </a:rPr>
              <a:t>LA ESCUELA ES UNA INSTITUCIÓN </a:t>
            </a:r>
          </a:p>
          <a:p>
            <a:pPr marL="0" indent="0" algn="ctr">
              <a:buNone/>
            </a:pPr>
            <a:r>
              <a:rPr lang="es-AR" sz="2800" dirty="0" smtClean="0">
                <a:solidFill>
                  <a:schemeClr val="tx1"/>
                </a:solidFill>
              </a:rPr>
              <a:t>ESPECÍFICAMENTE </a:t>
            </a:r>
            <a:r>
              <a:rPr lang="es-A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EDUCATIVA</a:t>
            </a:r>
          </a:p>
          <a:p>
            <a:pPr marL="0" indent="0" algn="ctr">
              <a:buNone/>
            </a:pPr>
            <a:endParaRPr lang="es-AR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AR" sz="2800" dirty="0" smtClean="0">
                <a:solidFill>
                  <a:schemeClr val="tx1"/>
                </a:solidFill>
              </a:rPr>
              <a:t>HA SIDO CREADA CON DETERMINADOS </a:t>
            </a:r>
            <a:r>
              <a:rPr lang="es-A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FINES</a:t>
            </a:r>
          </a:p>
          <a:p>
            <a:pPr marL="0" indent="0" algn="ctr">
              <a:buNone/>
            </a:pPr>
            <a:r>
              <a:rPr lang="es-AR" sz="2800" dirty="0" smtClean="0">
                <a:solidFill>
                  <a:schemeClr val="tx1"/>
                </a:solidFill>
              </a:rPr>
              <a:t>Y DESARROLLA </a:t>
            </a:r>
            <a:r>
              <a:rPr lang="es-A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r>
              <a:rPr lang="es-AR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dirty="0" smtClean="0">
                <a:solidFill>
                  <a:schemeClr val="tx1"/>
                </a:solidFill>
              </a:rPr>
              <a:t>ESPECÍFICAS</a:t>
            </a:r>
          </a:p>
          <a:p>
            <a:pPr marL="0" indent="0" algn="ctr">
              <a:buNone/>
            </a:pPr>
            <a:endParaRPr lang="es-AR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AR" sz="2800" dirty="0" smtClean="0">
                <a:solidFill>
                  <a:schemeClr val="tx1"/>
                </a:solidFill>
                <a:latin typeface="+mj-lt"/>
              </a:rPr>
              <a:t>NO  PUEDE  VACIARSE  DE  LO  PEDAGÓGICO</a:t>
            </a:r>
          </a:p>
          <a:p>
            <a:pPr algn="ctr"/>
            <a:endParaRPr lang="es-A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7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 smtClean="0"/>
              <a:t>Momentos claves: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648497"/>
            <a:ext cx="10178322" cy="4231096"/>
          </a:xfrm>
          <a:solidFill>
            <a:srgbClr val="FFFF99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AR" sz="4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AL INICIO</a:t>
            </a:r>
            <a:r>
              <a:rPr lang="es-AR" sz="4400" dirty="0" smtClean="0">
                <a:solidFill>
                  <a:schemeClr val="tx1"/>
                </a:solidFill>
                <a:cs typeface="Arial" panose="020B0604020202020204" pitchFamily="34" charset="0"/>
              </a:rPr>
              <a:t>: </a:t>
            </a:r>
          </a:p>
          <a:p>
            <a:pPr marL="0" indent="0" algn="ctr">
              <a:buNone/>
            </a:pPr>
            <a:r>
              <a:rPr lang="es-AR" sz="4400" dirty="0" smtClean="0">
                <a:solidFill>
                  <a:schemeClr val="tx1"/>
                </a:solidFill>
                <a:cs typeface="Arial" panose="020B0604020202020204" pitchFamily="34" charset="0"/>
              </a:rPr>
              <a:t>PLANIFICACIÓN - DIAGNÓSTICO</a:t>
            </a:r>
          </a:p>
          <a:p>
            <a:pPr marL="0" indent="0" algn="ctr">
              <a:buNone/>
            </a:pPr>
            <a:endParaRPr lang="es-AR" sz="4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4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DURANTE</a:t>
            </a:r>
            <a:r>
              <a:rPr lang="es-AR" sz="4400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es-AR" sz="4400" dirty="0" smtClean="0">
                <a:solidFill>
                  <a:schemeClr val="tx1"/>
                </a:solidFill>
                <a:cs typeface="Arial" panose="020B0604020202020204" pitchFamily="34" charset="0"/>
              </a:rPr>
              <a:t>DESARROLLO DE LOS PROCESOS DE ENSEÑANZA</a:t>
            </a:r>
          </a:p>
          <a:p>
            <a:pPr marL="0" indent="0" algn="ctr">
              <a:buNone/>
            </a:pPr>
            <a:endParaRPr lang="es-AR" sz="44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4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AL FINAL</a:t>
            </a:r>
            <a:r>
              <a:rPr lang="es-AR" sz="4400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es-AR" sz="4400" dirty="0" smtClean="0">
                <a:solidFill>
                  <a:schemeClr val="tx1"/>
                </a:solidFill>
                <a:cs typeface="Arial" panose="020B0604020202020204" pitchFamily="34" charset="0"/>
              </a:rPr>
              <a:t>EL PERÍODO DE EXTENSIÓN DE LAS ENSEÑANZAS Y LOS APRENDIZAJES</a:t>
            </a:r>
          </a:p>
          <a:p>
            <a:pPr marL="0" indent="0" algn="ctr">
              <a:buNone/>
            </a:pPr>
            <a:endParaRPr lang="es-AR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659138"/>
          </a:xfrm>
        </p:spPr>
        <p:txBody>
          <a:bodyPr>
            <a:normAutofit fontScale="90000"/>
          </a:bodyPr>
          <a:lstStyle/>
          <a:p>
            <a:pPr algn="r"/>
            <a:r>
              <a:rPr lang="es-AR" dirty="0" smtClean="0"/>
              <a:t>1. </a:t>
            </a:r>
            <a:r>
              <a:rPr lang="es-AR" sz="4900" dirty="0" smtClean="0"/>
              <a:t>PLANIFICACIÓN </a:t>
            </a:r>
            <a:br>
              <a:rPr lang="es-AR" sz="4900" dirty="0" smtClean="0"/>
            </a:br>
            <a:r>
              <a:rPr lang="es-AR" sz="4900" dirty="0" smtClean="0"/>
              <a:t>CURRICULAR</a:t>
            </a:r>
            <a:r>
              <a:rPr lang="es-AR" sz="4900" dirty="0"/>
              <a:t>: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2273343"/>
            <a:ext cx="10178322" cy="408882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Procurar</a:t>
            </a:r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Que exista </a:t>
            </a:r>
            <a:r>
              <a:rPr lang="es-AR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instancia </a:t>
            </a:r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en la que todos los docentes participen en la elaboración  de una planificación conjunta.</a:t>
            </a:r>
          </a:p>
          <a:p>
            <a:pPr lvl="2"/>
            <a:r>
              <a:rPr lang="es-AR" dirty="0">
                <a:solidFill>
                  <a:schemeClr val="accent6">
                    <a:lumMod val="50000"/>
                  </a:schemeClr>
                </a:solidFill>
              </a:rPr>
              <a:t>QUÉ </a:t>
            </a:r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y PARA QUÉ ENSEÑAR</a:t>
            </a:r>
          </a:p>
          <a:p>
            <a:pPr lvl="2"/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CUÁNDO ENSEÑAR   </a:t>
            </a:r>
            <a:endParaRPr lang="es-AR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CÓMO ENSEÑAR </a:t>
            </a:r>
            <a:endParaRPr lang="es-AR" dirty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EVALUACIÓN</a:t>
            </a:r>
          </a:p>
          <a:p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Que </a:t>
            </a:r>
            <a:r>
              <a:rPr lang="es-AR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sea </a:t>
            </a:r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un procedimiento meramente formal.</a:t>
            </a:r>
          </a:p>
          <a:p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Que </a:t>
            </a:r>
            <a:r>
              <a:rPr lang="es-AR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base </a:t>
            </a:r>
            <a:r>
              <a:rPr lang="es-AR" dirty="0" smtClean="0">
                <a:solidFill>
                  <a:schemeClr val="accent6">
                    <a:lumMod val="50000"/>
                  </a:schemeClr>
                </a:solidFill>
              </a:rPr>
              <a:t>en evidencias y opiniones de expertos en didáctica general y del área. </a:t>
            </a:r>
          </a:p>
          <a:p>
            <a:endParaRPr lang="es-AR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A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275"/>
            <a:ext cx="5383369" cy="235061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794" y="4932608"/>
            <a:ext cx="1745088" cy="166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995654"/>
          </a:xfrm>
        </p:spPr>
        <p:txBody>
          <a:bodyPr>
            <a:normAutofit fontScale="90000"/>
          </a:bodyPr>
          <a:lstStyle/>
          <a:p>
            <a:pPr algn="r"/>
            <a:r>
              <a:rPr lang="es-AR" dirty="0"/>
              <a:t>2. </a:t>
            </a:r>
            <a:r>
              <a:rPr lang="es-AR" sz="4400" dirty="0" err="1" smtClean="0"/>
              <a:t>EVALUACIóN</a:t>
            </a:r>
            <a:r>
              <a:rPr lang="es-AR" sz="4900" dirty="0"/>
              <a:t/>
            </a:r>
            <a:br>
              <a:rPr lang="es-AR" sz="4900" dirty="0"/>
            </a:br>
            <a:endParaRPr lang="es-AR" sz="49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0159" y="1287887"/>
            <a:ext cx="10869768" cy="5112913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Que </a:t>
            </a:r>
            <a:r>
              <a:rPr lang="es-AR" sz="3600" dirty="0">
                <a:solidFill>
                  <a:schemeClr val="accent6">
                    <a:lumMod val="50000"/>
                  </a:schemeClr>
                </a:solidFill>
              </a:rPr>
              <a:t>se </a:t>
            </a: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diseñen </a:t>
            </a:r>
            <a:r>
              <a:rPr lang="es-AR" sz="36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criterios</a:t>
            </a: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AR" sz="36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institucionales de evaluación.</a:t>
            </a:r>
          </a:p>
          <a:p>
            <a:pPr>
              <a:lnSpc>
                <a:spcPct val="170000"/>
              </a:lnSpc>
            </a:pP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Que se utilice una gama equilibrada de </a:t>
            </a:r>
            <a:r>
              <a:rPr lang="es-AR" sz="3600" b="1" dirty="0" smtClean="0">
                <a:solidFill>
                  <a:schemeClr val="accent6">
                    <a:lumMod val="50000"/>
                  </a:schemeClr>
                </a:solidFill>
              </a:rPr>
              <a:t>estrategias</a:t>
            </a: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 de evaluación.</a:t>
            </a:r>
          </a:p>
          <a:p>
            <a:pPr>
              <a:lnSpc>
                <a:spcPct val="170000"/>
              </a:lnSpc>
            </a:pP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Que sea </a:t>
            </a:r>
            <a:r>
              <a:rPr lang="es-AR" sz="3600" b="1" dirty="0" smtClean="0">
                <a:solidFill>
                  <a:schemeClr val="accent6">
                    <a:lumMod val="50000"/>
                  </a:schemeClr>
                </a:solidFill>
              </a:rPr>
              <a:t>integral</a:t>
            </a:r>
            <a:r>
              <a:rPr lang="es-AR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y brinde </a:t>
            </a:r>
            <a:r>
              <a:rPr lang="es-AR" sz="3600" b="1" dirty="0" smtClean="0">
                <a:solidFill>
                  <a:schemeClr val="accent6">
                    <a:lumMod val="50000"/>
                  </a:schemeClr>
                </a:solidFill>
              </a:rPr>
              <a:t>información</a:t>
            </a: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 que sirva para analizar el proceso de aprendizaje.</a:t>
            </a:r>
          </a:p>
          <a:p>
            <a:pPr>
              <a:lnSpc>
                <a:spcPct val="170000"/>
              </a:lnSpc>
            </a:pP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Que permita a los estudiantes </a:t>
            </a:r>
            <a:r>
              <a:rPr lang="es-AR" sz="3600" b="1" dirty="0" smtClean="0">
                <a:solidFill>
                  <a:schemeClr val="accent6">
                    <a:lumMod val="50000"/>
                  </a:schemeClr>
                </a:solidFill>
              </a:rPr>
              <a:t>reflexionar</a:t>
            </a: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 sobre su propio aprendizaje.</a:t>
            </a:r>
          </a:p>
          <a:p>
            <a:pPr>
              <a:lnSpc>
                <a:spcPct val="170000"/>
              </a:lnSpc>
            </a:pP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Que evalúe </a:t>
            </a:r>
            <a:r>
              <a:rPr lang="es-AR" sz="3600" b="1" dirty="0" smtClean="0">
                <a:solidFill>
                  <a:schemeClr val="accent6">
                    <a:lumMod val="50000"/>
                  </a:schemeClr>
                </a:solidFill>
              </a:rPr>
              <a:t>lo que se enseñe</a:t>
            </a: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Que considere la </a:t>
            </a:r>
            <a:r>
              <a:rPr lang="es-AR" sz="3600" b="1" dirty="0" smtClean="0">
                <a:solidFill>
                  <a:schemeClr val="accent6">
                    <a:lumMod val="50000"/>
                  </a:schemeClr>
                </a:solidFill>
              </a:rPr>
              <a:t>diversidad</a:t>
            </a: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Que </a:t>
            </a:r>
            <a:r>
              <a:rPr lang="es-AR" sz="3600" b="1" dirty="0" smtClean="0">
                <a:solidFill>
                  <a:schemeClr val="accent6">
                    <a:lumMod val="50000"/>
                  </a:schemeClr>
                </a:solidFill>
              </a:rPr>
              <a:t>considere</a:t>
            </a: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 el punto de partida.</a:t>
            </a:r>
          </a:p>
          <a:p>
            <a:pPr>
              <a:lnSpc>
                <a:spcPct val="170000"/>
              </a:lnSpc>
            </a:pPr>
            <a:r>
              <a:rPr lang="es-AR" sz="3600" dirty="0" smtClean="0">
                <a:solidFill>
                  <a:schemeClr val="accent6">
                    <a:lumMod val="50000"/>
                  </a:schemeClr>
                </a:solidFill>
              </a:rPr>
              <a:t>Que tome </a:t>
            </a:r>
            <a:r>
              <a:rPr lang="es-AR" sz="3100" dirty="0" smtClean="0">
                <a:solidFill>
                  <a:schemeClr val="accent6">
                    <a:lumMod val="50000"/>
                  </a:schemeClr>
                </a:solidFill>
              </a:rPr>
              <a:t>el </a:t>
            </a:r>
            <a:r>
              <a:rPr lang="es-AR" sz="3100" b="1" dirty="0" smtClean="0">
                <a:solidFill>
                  <a:schemeClr val="accent6">
                    <a:lumMod val="50000"/>
                  </a:schemeClr>
                </a:solidFill>
              </a:rPr>
              <a:t>error como parte </a:t>
            </a:r>
            <a:r>
              <a:rPr lang="es-AR" sz="3100" dirty="0" smtClean="0">
                <a:solidFill>
                  <a:schemeClr val="accent6">
                    <a:lumMod val="50000"/>
                  </a:schemeClr>
                </a:solidFill>
              </a:rPr>
              <a:t>del proceso de aprendizaje.</a:t>
            </a:r>
            <a:endParaRPr lang="es-AR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PLANILLAS </a:t>
            </a:r>
          </a:p>
          <a:p>
            <a:pPr marL="0" indent="0" algn="r">
              <a:buNone/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CALIFICACIONES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7274"/>
            <a:ext cx="3940934" cy="13651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38" y="3857222"/>
            <a:ext cx="1745088" cy="166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2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47925"/>
          </a:xfrm>
        </p:spPr>
        <p:txBody>
          <a:bodyPr>
            <a:normAutofit/>
          </a:bodyPr>
          <a:lstStyle/>
          <a:p>
            <a:pPr algn="ctr"/>
            <a:r>
              <a:rPr lang="es-AR" sz="3600" dirty="0"/>
              <a:t>3. </a:t>
            </a:r>
            <a:r>
              <a:rPr lang="es-AR" sz="3600" dirty="0" smtClean="0"/>
              <a:t>DIAGNÓSTICO INICIAL DE </a:t>
            </a:r>
            <a:r>
              <a:rPr lang="es-AR" sz="3600" dirty="0"/>
              <a:t>LOS </a:t>
            </a:r>
            <a:r>
              <a:rPr lang="es-AR" sz="3600" dirty="0" smtClean="0"/>
              <a:t>APRENDIZAJES</a:t>
            </a:r>
            <a:endParaRPr lang="es-AR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442435"/>
            <a:ext cx="10178322" cy="4849282"/>
          </a:xfrm>
          <a:solidFill>
            <a:srgbClr val="FFD653"/>
          </a:solidFill>
        </p:spPr>
        <p:txBody>
          <a:bodyPr/>
          <a:lstStyle/>
          <a:p>
            <a:pPr marL="0" indent="0" algn="r">
              <a:buNone/>
            </a:pPr>
            <a:r>
              <a:rPr lang="es-AR" sz="3200" dirty="0" smtClean="0">
                <a:solidFill>
                  <a:schemeClr val="accent6">
                    <a:lumMod val="50000"/>
                  </a:schemeClr>
                </a:solidFill>
              </a:rPr>
              <a:t>Conocer las fortalezas y necesidades pedagógicas </a:t>
            </a:r>
          </a:p>
          <a:p>
            <a:pPr marL="0" indent="0" algn="r">
              <a:buNone/>
            </a:pPr>
            <a:r>
              <a:rPr lang="es-AR" sz="3200" dirty="0" smtClean="0">
                <a:solidFill>
                  <a:schemeClr val="accent6">
                    <a:lumMod val="50000"/>
                  </a:schemeClr>
                </a:solidFill>
              </a:rPr>
              <a:t>de cada grupo y de cada estudiante</a:t>
            </a:r>
            <a:r>
              <a:rPr lang="es-AR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s-AR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AR" sz="2800" dirty="0" smtClean="0">
                <a:solidFill>
                  <a:schemeClr val="accent6">
                    <a:lumMod val="50000"/>
                  </a:schemeClr>
                </a:solidFill>
              </a:rPr>
              <a:t>Proponer </a:t>
            </a:r>
            <a:r>
              <a:rPr lang="es-AR" sz="2800" dirty="0">
                <a:solidFill>
                  <a:schemeClr val="accent6">
                    <a:lumMod val="50000"/>
                  </a:schemeClr>
                </a:solidFill>
              </a:rPr>
              <a:t>implementar </a:t>
            </a:r>
            <a:r>
              <a:rPr lang="es-AR" sz="2800" dirty="0" smtClean="0">
                <a:solidFill>
                  <a:schemeClr val="accent6">
                    <a:lumMod val="50000"/>
                  </a:schemeClr>
                </a:solidFill>
              </a:rPr>
              <a:t>planillas:</a:t>
            </a:r>
          </a:p>
          <a:p>
            <a:pPr lvl="7"/>
            <a:r>
              <a:rPr lang="es-AR" sz="2800" dirty="0" smtClean="0">
                <a:solidFill>
                  <a:schemeClr val="accent6">
                    <a:lumMod val="50000"/>
                  </a:schemeClr>
                </a:solidFill>
              </a:rPr>
              <a:t>Necesidad o no de apoyo</a:t>
            </a:r>
          </a:p>
          <a:p>
            <a:pPr lvl="7"/>
            <a:r>
              <a:rPr lang="es-AR" sz="2800" dirty="0" smtClean="0">
                <a:solidFill>
                  <a:schemeClr val="accent6">
                    <a:lumMod val="50000"/>
                  </a:schemeClr>
                </a:solidFill>
              </a:rPr>
              <a:t>Planillas para alumnos que necesitan apoyo</a:t>
            </a:r>
            <a:endParaRPr lang="es-A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1986758"/>
            <a:ext cx="3039414" cy="188031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031" y="4227684"/>
            <a:ext cx="1229933" cy="122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7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9745"/>
          </a:xfrm>
        </p:spPr>
        <p:txBody>
          <a:bodyPr/>
          <a:lstStyle/>
          <a:p>
            <a:pPr marL="0" indent="0"/>
            <a:r>
              <a:rPr lang="es-AR" dirty="0"/>
              <a:t>4. </a:t>
            </a:r>
            <a:r>
              <a:rPr lang="es-AR" sz="3600" dirty="0"/>
              <a:t>SEGUIMIENTO DE LOS PROCESOS DE ENSEÑANZA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532587"/>
            <a:ext cx="10178322" cy="4347006"/>
          </a:xfrm>
          <a:solidFill>
            <a:srgbClr val="FFD653"/>
          </a:solidFill>
        </p:spPr>
        <p:txBody>
          <a:bodyPr/>
          <a:lstStyle/>
          <a:p>
            <a:pPr marL="0" indent="0">
              <a:buNone/>
            </a:pPr>
            <a:r>
              <a:rPr lang="es-AR" sz="2800" b="1" u="sng" dirty="0" smtClean="0">
                <a:solidFill>
                  <a:schemeClr val="tx1"/>
                </a:solidFill>
              </a:rPr>
              <a:t>HERRAMIENTAS:</a:t>
            </a:r>
          </a:p>
          <a:p>
            <a:pPr marL="0" indent="0" algn="ctr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OBSERVACIONES DE AULA</a:t>
            </a:r>
            <a:endParaRPr lang="es-AR" sz="3600" dirty="0" smtClean="0"/>
          </a:p>
          <a:p>
            <a:r>
              <a:rPr lang="es-AR" sz="2400" dirty="0" smtClean="0">
                <a:solidFill>
                  <a:schemeClr val="accent6">
                    <a:lumMod val="50000"/>
                  </a:schemeClr>
                </a:solidFill>
              </a:rPr>
              <a:t>Qué hace el maestro</a:t>
            </a:r>
          </a:p>
          <a:p>
            <a:r>
              <a:rPr lang="es-AR" sz="2400" dirty="0">
                <a:solidFill>
                  <a:schemeClr val="accent6">
                    <a:lumMod val="50000"/>
                  </a:schemeClr>
                </a:solidFill>
              </a:rPr>
              <a:t>Qué hace </a:t>
            </a:r>
            <a:r>
              <a:rPr lang="es-AR" sz="2400" dirty="0" smtClean="0">
                <a:solidFill>
                  <a:schemeClr val="accent6">
                    <a:lumMod val="50000"/>
                  </a:schemeClr>
                </a:solidFill>
              </a:rPr>
              <a:t>el estudiante</a:t>
            </a:r>
          </a:p>
          <a:p>
            <a:r>
              <a:rPr lang="es-AR" sz="2400" dirty="0" smtClean="0">
                <a:solidFill>
                  <a:schemeClr val="accent6">
                    <a:lumMod val="50000"/>
                  </a:schemeClr>
                </a:solidFill>
              </a:rPr>
              <a:t>Ambiente de trabajo</a:t>
            </a:r>
          </a:p>
          <a:p>
            <a:r>
              <a:rPr lang="es-AR" sz="2400" dirty="0" smtClean="0">
                <a:solidFill>
                  <a:schemeClr val="accent6">
                    <a:lumMod val="50000"/>
                  </a:schemeClr>
                </a:solidFill>
              </a:rPr>
              <a:t>Uso del tiempo</a:t>
            </a:r>
            <a:endParaRPr lang="es-A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07" y="2215679"/>
            <a:ext cx="2691685" cy="291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723</TotalTime>
  <Words>1128</Words>
  <Application>Microsoft Office PowerPoint</Application>
  <PresentationFormat>Personalizado</PresentationFormat>
  <Paragraphs>173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Badge</vt:lpstr>
      <vt:lpstr> ACTUALIZACIÓN   SUPERIOR  EN GESTIÓN EDUCATIVA  Sede: Instituto de Educación Superior “San Bernardo”   Yanina Farías gonzalez – Claudia lemaire  </vt:lpstr>
      <vt:lpstr>Presentación de PowerPoint</vt:lpstr>
      <vt:lpstr>Presentación de PowerPoint</vt:lpstr>
      <vt:lpstr>Construir una buena escuela: herramientas para el director.  Silvina Gvirtz – Ivana zacarías – victoria abregú</vt:lpstr>
      <vt:lpstr>Momentos claves: </vt:lpstr>
      <vt:lpstr>1. PLANIFICACIÓN  CURRICULAR: </vt:lpstr>
      <vt:lpstr>2. EVALUACIóN </vt:lpstr>
      <vt:lpstr>3. DIAGNÓSTICO INICIAL DE LOS APRENDIZAJES</vt:lpstr>
      <vt:lpstr>4. SEGUIMIENTO DE LOS PROCESOS DE ENSEÑANZA</vt:lpstr>
      <vt:lpstr>Presentación de PowerPoint</vt:lpstr>
      <vt:lpstr>OBSERVACIÓN DE LOS CUADERNOS DE COMUNICACIONES</vt:lpstr>
      <vt:lpstr>Presentación de PowerPoint</vt:lpstr>
      <vt:lpstr>5. Período DE Extensión DE LAS ENSEÑANZAS Y LOS APRENDIZAJES</vt:lpstr>
      <vt:lpstr>- Efectuar devolución -  - Hacerlo en fechas relevantes -  </vt:lpstr>
      <vt:lpstr> VIDEO  ALFREDO VOTA el lugar del director en la gestión. invertir la pirámide </vt:lpstr>
      <vt:lpstr>TRAYECTORIAS ESCOLARES</vt:lpstr>
      <vt:lpstr>Sugerencias para Fortalecer las condiciones pedagógicas institucionales  </vt:lpstr>
      <vt:lpstr>Sugerencias para El acompañamiento a alumnos con bajo rendimiento o rupturas en su trayectoria escolar </vt:lpstr>
      <vt:lpstr>Presentación de PowerPoint</vt:lpstr>
      <vt:lpstr>Presentación de PowerPoint</vt:lpstr>
      <vt:lpstr>La clave es observar los datos a tiempo  RECOLECTAR INFORMACIÓN  PROCESARLA  TOMAR DECISIONES   </vt:lpstr>
      <vt:lpstr>VIDEO MARÍA VICTORIA ABREGÚ EL PLAN DE MEJORA COMO HERRAMIENTA DE GESTIÓN</vt:lpstr>
      <vt:lpstr>RELACIóN CON EL EQUIPO DOCENTE:</vt:lpstr>
      <vt:lpstr>Presentación de PowerPoint</vt:lpstr>
      <vt:lpstr>Evaluación de la jornada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70</cp:revision>
  <dcterms:created xsi:type="dcterms:W3CDTF">2019-08-18T13:05:08Z</dcterms:created>
  <dcterms:modified xsi:type="dcterms:W3CDTF">2019-08-23T16:21:16Z</dcterms:modified>
</cp:coreProperties>
</file>