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3" r:id="rId1"/>
  </p:sldMasterIdLst>
  <p:sldIdLst>
    <p:sldId id="307" r:id="rId2"/>
    <p:sldId id="308" r:id="rId3"/>
    <p:sldId id="324" r:id="rId4"/>
    <p:sldId id="325" r:id="rId5"/>
    <p:sldId id="326" r:id="rId6"/>
    <p:sldId id="328" r:id="rId7"/>
    <p:sldId id="327" r:id="rId8"/>
    <p:sldId id="323" r:id="rId9"/>
    <p:sldId id="309" r:id="rId10"/>
    <p:sldId id="329" r:id="rId11"/>
    <p:sldId id="312" r:id="rId12"/>
    <p:sldId id="313" r:id="rId13"/>
    <p:sldId id="311" r:id="rId14"/>
    <p:sldId id="310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3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FF89"/>
    <a:srgbClr val="FFFFDD"/>
    <a:srgbClr val="FF2121"/>
    <a:srgbClr val="99FF66"/>
    <a:srgbClr val="601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>
        <p:scale>
          <a:sx n="80" d="100"/>
          <a:sy n="80" d="100"/>
        </p:scale>
        <p:origin x="-72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412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56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4682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8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5982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662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723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11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74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18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25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04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157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95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090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3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0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YPjt08KlUvY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youtu.be/watch?v=1m13aMT4xE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Membrete A4-Bibliotec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" b="93750"/>
          <a:stretch>
            <a:fillRect/>
          </a:stretch>
        </p:blipFill>
        <p:spPr bwMode="auto">
          <a:xfrm>
            <a:off x="481262" y="300789"/>
            <a:ext cx="7856621" cy="1203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464" y="300789"/>
            <a:ext cx="6229758" cy="120315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ángulo 1"/>
          <p:cNvSpPr/>
          <p:nvPr/>
        </p:nvSpPr>
        <p:spPr>
          <a:xfrm>
            <a:off x="3168316" y="21914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A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ACTUALIZACIÓN SUPERIOR </a:t>
            </a:r>
          </a:p>
          <a:p>
            <a:pPr algn="ctr"/>
            <a:r>
              <a:rPr lang="es-A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GESTIÓN EDUCATIVA</a:t>
            </a:r>
            <a:endParaRPr lang="es-AR" sz="3600" dirty="0"/>
          </a:p>
        </p:txBody>
      </p:sp>
      <p:sp>
        <p:nvSpPr>
          <p:cNvPr id="6" name="Rectángulo 5"/>
          <p:cNvSpPr/>
          <p:nvPr/>
        </p:nvSpPr>
        <p:spPr>
          <a:xfrm>
            <a:off x="3011905" y="4079252"/>
            <a:ext cx="71908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Sede:</a:t>
            </a:r>
          </a:p>
          <a:p>
            <a:pPr algn="ctr"/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Instituto de Educación Superior “San Bernardo” </a:t>
            </a:r>
          </a:p>
          <a:p>
            <a:pPr algn="ctr"/>
            <a:endParaRPr lang="es-AR" sz="2400" dirty="0" smtClean="0"/>
          </a:p>
          <a:p>
            <a:pPr algn="ctr"/>
            <a:r>
              <a:rPr lang="es-AR" sz="2400" dirty="0" smtClean="0"/>
              <a:t>Pedro Benítez </a:t>
            </a:r>
            <a:r>
              <a:rPr lang="es-AR" sz="2400" dirty="0"/>
              <a:t>– Claudia </a:t>
            </a:r>
            <a:r>
              <a:rPr lang="es-AR" sz="2400" dirty="0" err="1"/>
              <a:t>Lemaire</a:t>
            </a:r>
            <a:r>
              <a:rPr lang="es-AR" sz="2400" dirty="0"/>
              <a:t> 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77" y="1843147"/>
            <a:ext cx="13716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3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07918" y="291606"/>
            <a:ext cx="8911687" cy="1280890"/>
          </a:xfrm>
        </p:spPr>
        <p:txBody>
          <a:bodyPr/>
          <a:lstStyle/>
          <a:p>
            <a:pPr algn="ctr"/>
            <a:r>
              <a:rPr lang="es-AR" dirty="0" smtClean="0"/>
              <a:t>Práctica Reflexiva</a:t>
            </a:r>
            <a:br>
              <a:rPr lang="es-AR" dirty="0" smtClean="0"/>
            </a:b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855" y="920799"/>
            <a:ext cx="4861765" cy="2734743"/>
          </a:xfr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187185" y="3716977"/>
            <a:ext cx="9355631" cy="28025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s-AR" sz="2000" b="1" dirty="0" smtClean="0"/>
              <a:t>Práctica </a:t>
            </a:r>
            <a:r>
              <a:rPr lang="es-AR" sz="2000" b="1" dirty="0" smtClean="0"/>
              <a:t>Reflexiva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AR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AR" sz="2000" b="1" dirty="0" smtClean="0"/>
              <a:t>Práctica sistemática de la reflexión: Condiciones. Pensarlas en relación a la escuela</a:t>
            </a:r>
            <a:r>
              <a:rPr lang="es-AR" sz="2000" b="1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AR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AR" sz="2000" b="1" dirty="0" smtClean="0"/>
              <a:t>Comunidades de Prácticas (</a:t>
            </a:r>
            <a:r>
              <a:rPr lang="es-AR" sz="2000" b="1" dirty="0" err="1" smtClean="0"/>
              <a:t>Étienne</a:t>
            </a:r>
            <a:r>
              <a:rPr lang="es-AR" sz="2000" b="1" dirty="0" smtClean="0"/>
              <a:t> </a:t>
            </a:r>
            <a:r>
              <a:rPr lang="es-AR" sz="2000" b="1" dirty="0" err="1" smtClean="0"/>
              <a:t>Wenger</a:t>
            </a:r>
            <a:r>
              <a:rPr lang="es-AR" sz="2000" b="1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AR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AR" sz="2000" b="1" dirty="0" smtClean="0"/>
              <a:t>Dispositivos </a:t>
            </a:r>
            <a:r>
              <a:rPr lang="es-AR" sz="2000" b="1" dirty="0" smtClean="0"/>
              <a:t>(Instrumentos):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AR" sz="2000" b="1" u="sng" dirty="0" smtClean="0"/>
              <a:t>1</a:t>
            </a:r>
            <a:r>
              <a:rPr lang="es-AR" sz="2000" u="sng" dirty="0" smtClean="0"/>
              <a:t>. Ateneos de buenas prácticas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AR" sz="2000" b="1" u="sng" dirty="0" smtClean="0"/>
              <a:t>2.</a:t>
            </a:r>
            <a:r>
              <a:rPr lang="es-AR" sz="2000" u="sng" dirty="0" smtClean="0"/>
              <a:t> Intercambio de experiencias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AR" sz="2000" b="1" u="sng" dirty="0" smtClean="0"/>
              <a:t>3. </a:t>
            </a:r>
            <a:r>
              <a:rPr lang="es-AR" sz="2000" u="sng" dirty="0" smtClean="0"/>
              <a:t>Protocolos: Ej.: S.E.R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AR" sz="2000" b="1" u="sng" dirty="0" smtClean="0"/>
              <a:t>4. </a:t>
            </a:r>
            <a:r>
              <a:rPr lang="es-AR" sz="2000" u="sng" dirty="0" smtClean="0"/>
              <a:t>Observación </a:t>
            </a:r>
            <a:r>
              <a:rPr lang="es-AR" sz="2000" u="sng" dirty="0" smtClean="0"/>
              <a:t>entre pares</a:t>
            </a:r>
            <a:r>
              <a:rPr lang="es-AR" sz="2000" u="sng" dirty="0" smtClean="0"/>
              <a:t>.</a:t>
            </a:r>
            <a:endParaRPr lang="es-AR" sz="2000" u="sng" dirty="0" smtClean="0"/>
          </a:p>
        </p:txBody>
      </p:sp>
    </p:spTree>
    <p:extLst>
      <p:ext uri="{BB962C8B-B14F-4D97-AF65-F5344CB8AC3E}">
        <p14:creationId xmlns:p14="http://schemas.microsoft.com/office/powerpoint/2010/main" val="92407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16925" y="624110"/>
            <a:ext cx="9687687" cy="1280890"/>
          </a:xfrm>
        </p:spPr>
        <p:txBody>
          <a:bodyPr>
            <a:normAutofit/>
          </a:bodyPr>
          <a:lstStyle/>
          <a:p>
            <a:r>
              <a:rPr lang="es-AR" sz="2000" dirty="0"/>
              <a:t>Directores que Hacen Escuela (2015), en colaboración con Beatriz Moreno. </a:t>
            </a:r>
            <a:br>
              <a:rPr lang="es-AR" sz="2000" dirty="0"/>
            </a:br>
            <a:r>
              <a:rPr lang="es-AR" sz="2000" b="1" i="1" dirty="0"/>
              <a:t>'Acompañar a los docentes, un ciclo de reflexión-acción”</a:t>
            </a:r>
            <a:r>
              <a:rPr lang="es-AR" sz="2000" dirty="0"/>
              <a:t>. </a:t>
            </a:r>
            <a:br>
              <a:rPr lang="es-AR" sz="2000" dirty="0"/>
            </a:br>
            <a:r>
              <a:rPr lang="es-AR" sz="2000" dirty="0"/>
              <a:t>OEI, Buenos Aires.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El objetivo del asesoramiento es generar las condiciones para que los docentes reflexionen sobre sus estrategias de enseñanza.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2842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Definiciones del término asesorar en el ámbito de la enseñanza: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b="1" u="sng" dirty="0"/>
              <a:t>Asesorar es:</a:t>
            </a:r>
          </a:p>
          <a:p>
            <a:pPr algn="just"/>
            <a:r>
              <a:rPr lang="es-AR" dirty="0"/>
              <a:t>Orientar con un sentido pedagógico, teniendo como objetivo final el aprendizaje de los alumnos.</a:t>
            </a:r>
          </a:p>
          <a:p>
            <a:r>
              <a:rPr lang="es-AR" dirty="0"/>
              <a:t>Dialogar recíproca y colaborativamente, entrenando la disponibilidad de escucha y de participación.</a:t>
            </a:r>
          </a:p>
          <a:p>
            <a:r>
              <a:rPr lang="es-AR" dirty="0"/>
              <a:t>Escuchar, preguntar y sugerir en contexto, reconociendo que cada maestro tiene un recorrido diferente y que cada grupo es particular.</a:t>
            </a:r>
          </a:p>
          <a:p>
            <a:r>
              <a:rPr lang="es-AR" dirty="0"/>
              <a:t>Desmitificar la idea de que los expertos teóricos son los dueños del saber: es mucho lo que se aprende a partir de la acción, la reflexión y el diálogo.</a:t>
            </a:r>
          </a:p>
          <a:p>
            <a:r>
              <a:rPr lang="es-AR" dirty="0"/>
              <a:t>Parte de un plan de trabajo (secuencia de acciones) a lo largo del tiempo.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730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Asesorar es útil por varios motivos: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Para fortalecer a los equipos docentes y que mejoren los procesos de enseñanza.</a:t>
            </a:r>
          </a:p>
          <a:p>
            <a:r>
              <a:rPr lang="es-AR" dirty="0"/>
              <a:t>Para revisar las prácticas pedagógicas, tanto a nivel del aula como institucional.</a:t>
            </a:r>
          </a:p>
          <a:p>
            <a:r>
              <a:rPr lang="es-AR" dirty="0"/>
              <a:t>Para que el maestro observe y problematice su tarea y se anime a probar nuevos caminos.</a:t>
            </a:r>
          </a:p>
          <a:p>
            <a:r>
              <a:rPr lang="es-AR" dirty="0"/>
              <a:t>Para fortalecer la coherencia de la enseñanza en toda la escuela.</a:t>
            </a:r>
          </a:p>
          <a:p>
            <a:r>
              <a:rPr lang="es-AR" dirty="0"/>
              <a:t>Para controlar lo que se hace, a través de la selección y distribución de los contenidos y de la supervisión de la evaluación.</a:t>
            </a:r>
          </a:p>
          <a:p>
            <a:r>
              <a:rPr lang="es-AR" dirty="0"/>
              <a:t>Para fortalecer el trabajo conjunto entre los docentes.</a:t>
            </a:r>
          </a:p>
        </p:txBody>
      </p:sp>
    </p:spTree>
    <p:extLst>
      <p:ext uri="{BB962C8B-B14F-4D97-AF65-F5344CB8AC3E}">
        <p14:creationId xmlns:p14="http://schemas.microsoft.com/office/powerpoint/2010/main" val="44423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1800" dirty="0"/>
              <a:t>HARF, Ruth y Delia </a:t>
            </a:r>
            <a:r>
              <a:rPr lang="es-AR" sz="1800" dirty="0" err="1"/>
              <a:t>Azzerboni</a:t>
            </a:r>
            <a:r>
              <a:rPr lang="es-AR" sz="1800" dirty="0"/>
              <a:t>. “Estrategias para la acción directiva. </a:t>
            </a:r>
            <a:br>
              <a:rPr lang="es-AR" sz="1800" dirty="0"/>
            </a:br>
            <a:r>
              <a:rPr lang="es-AR" sz="1800" dirty="0"/>
              <a:t>Condiciones para la gestión curricular y el acompañamiento pedagógico”</a:t>
            </a:r>
            <a:br>
              <a:rPr lang="es-AR" sz="1800" dirty="0"/>
            </a:br>
            <a:r>
              <a:rPr lang="es-AR" sz="1800" dirty="0"/>
              <a:t>. Novedades Educativas. Bs. Aires. 2007.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DAR DIRECTIVAS, </a:t>
            </a:r>
          </a:p>
          <a:p>
            <a:r>
              <a:rPr lang="es-AR" dirty="0"/>
              <a:t>CAPACITAR, </a:t>
            </a:r>
          </a:p>
          <a:p>
            <a:r>
              <a:rPr lang="es-AR" dirty="0"/>
              <a:t>ASESORAR: </a:t>
            </a:r>
          </a:p>
          <a:p>
            <a:r>
              <a:rPr lang="es-AR" dirty="0"/>
              <a:t>Sirven de ayuda al directivo para: provocar, </a:t>
            </a:r>
          </a:p>
          <a:p>
            <a:r>
              <a:rPr lang="es-AR" dirty="0"/>
              <a:t>producir modificaciones </a:t>
            </a:r>
            <a:r>
              <a:rPr lang="es-AR" i="1" dirty="0"/>
              <a:t>en el desempeño </a:t>
            </a:r>
            <a:r>
              <a:rPr lang="es-AR" dirty="0"/>
              <a:t>de personas que ocupan roles complementarios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5525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b="1" dirty="0"/>
              <a:t>DAR DIRECTIVAS</a:t>
            </a:r>
            <a:endParaRPr lang="es-AR" dirty="0"/>
          </a:p>
          <a:p>
            <a:r>
              <a:rPr lang="es-AR" dirty="0" smtClean="0"/>
              <a:t>Es </a:t>
            </a:r>
            <a:r>
              <a:rPr lang="es-AR" dirty="0"/>
              <a:t>apuntar directamente. </a:t>
            </a:r>
          </a:p>
          <a:p>
            <a:r>
              <a:rPr lang="es-AR" dirty="0" smtClean="0"/>
              <a:t>Dar </a:t>
            </a:r>
            <a:r>
              <a:rPr lang="es-AR" dirty="0"/>
              <a:t>indicaciones precisas sobre acciones específicas que se esperan de tal o cual rol. Es la más usada por “la escasez de tiempo”. </a:t>
            </a:r>
          </a:p>
          <a:p>
            <a:r>
              <a:rPr lang="es-AR" dirty="0" smtClean="0"/>
              <a:t>Se </a:t>
            </a:r>
            <a:r>
              <a:rPr lang="es-AR" dirty="0"/>
              <a:t>usa cuando hay una necesidad de que se dé cumplimiento a normas ya acordadas. Contempla la posibilidad de dejar sin explicaciones… al menos en el momento…o dejar para después… las fundamentaciones por la determinación tomada.</a:t>
            </a:r>
          </a:p>
          <a:p>
            <a:r>
              <a:rPr lang="es-AR" b="1" dirty="0" smtClean="0"/>
              <a:t>¡</a:t>
            </a:r>
            <a:r>
              <a:rPr lang="es-AR" b="1" dirty="0"/>
              <a:t>OJO</a:t>
            </a:r>
            <a:r>
              <a:rPr lang="es-AR" dirty="0"/>
              <a:t>! con la forma, la pertinencia, la incorrecta oportunidad de darlas… pues conduce a autoritarismo… que no cambia la situación a largo plazo.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9086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b="1" dirty="0"/>
              <a:t>CAPACITAR</a:t>
            </a:r>
            <a:endParaRPr lang="es-AR" dirty="0"/>
          </a:p>
          <a:p>
            <a:r>
              <a:rPr lang="es-AR" i="1" dirty="0" smtClean="0"/>
              <a:t>Tiene </a:t>
            </a:r>
            <a:r>
              <a:rPr lang="es-AR" i="1" dirty="0"/>
              <a:t>que ver específicamente con el ámbito educativo</a:t>
            </a:r>
            <a:r>
              <a:rPr lang="es-AR" dirty="0"/>
              <a:t>. </a:t>
            </a:r>
          </a:p>
          <a:p>
            <a:r>
              <a:rPr lang="es-AR" dirty="0" smtClean="0"/>
              <a:t>Se </a:t>
            </a:r>
            <a:r>
              <a:rPr lang="es-AR" dirty="0"/>
              <a:t>toman contenidos variados de acuerdo a la necesidad… Son generales, es decir, las situaciones que particularmente le tocan a los docentes no son tomadas una a una, sino de manera global.</a:t>
            </a:r>
          </a:p>
          <a:p>
            <a:r>
              <a:rPr lang="es-AR" b="1" dirty="0" smtClean="0"/>
              <a:t>¡</a:t>
            </a:r>
            <a:r>
              <a:rPr lang="es-AR" b="1" dirty="0"/>
              <a:t>OJO</a:t>
            </a:r>
            <a:r>
              <a:rPr lang="es-AR" dirty="0"/>
              <a:t>! La responsabilidad de vivenciar, aprender, transmitir lo que se aprende está más en el </a:t>
            </a:r>
            <a:r>
              <a:rPr lang="es-AR" dirty="0" smtClean="0"/>
              <a:t>capacitando </a:t>
            </a:r>
            <a:r>
              <a:rPr lang="es-AR" dirty="0"/>
              <a:t>que en el que coordina.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5845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b="1" dirty="0"/>
              <a:t>ASESORAR</a:t>
            </a:r>
            <a:endParaRPr lang="es-AR" dirty="0"/>
          </a:p>
          <a:p>
            <a:r>
              <a:rPr lang="es-AR" i="1" dirty="0" smtClean="0"/>
              <a:t>Es </a:t>
            </a:r>
            <a:r>
              <a:rPr lang="es-AR" i="1" dirty="0"/>
              <a:t>una situación educativa</a:t>
            </a:r>
            <a:r>
              <a:rPr lang="es-AR" dirty="0"/>
              <a:t>. </a:t>
            </a:r>
          </a:p>
          <a:p>
            <a:r>
              <a:rPr lang="es-AR" dirty="0" smtClean="0"/>
              <a:t>Es </a:t>
            </a:r>
            <a:r>
              <a:rPr lang="es-AR" dirty="0"/>
              <a:t>lo que un directivo realiza o podría realizar de manera habitual y permanente a partir de situaciones concretas (detección de situaciones concretas de conflicto, situaciones de un grado en particular, o de la institución). </a:t>
            </a:r>
          </a:p>
          <a:p>
            <a:r>
              <a:rPr lang="es-AR" i="1" dirty="0" smtClean="0"/>
              <a:t>Se </a:t>
            </a:r>
            <a:r>
              <a:rPr lang="es-AR" i="1" dirty="0"/>
              <a:t>busca producir, en los casos que así lo requieran, un cambio en la práctica docente.</a:t>
            </a:r>
            <a:endParaRPr lang="es-AR" dirty="0"/>
          </a:p>
          <a:p>
            <a:r>
              <a:rPr lang="es-AR" b="1" dirty="0" smtClean="0"/>
              <a:t>¡OJO</a:t>
            </a:r>
            <a:r>
              <a:rPr lang="es-AR" b="1" dirty="0"/>
              <a:t>! </a:t>
            </a:r>
            <a:r>
              <a:rPr lang="es-AR" dirty="0"/>
              <a:t>Debe fomentar la reflexión sobre la práctica, y al hacerlo lo que se busca es promover la profesionalización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4441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AR" dirty="0"/>
              <a:t>EVALUACION Y ASESORAMIENTO</a:t>
            </a:r>
          </a:p>
          <a:p>
            <a:r>
              <a:rPr lang="es-AR" dirty="0" smtClean="0"/>
              <a:t>Evaluar </a:t>
            </a:r>
            <a:r>
              <a:rPr lang="es-AR" dirty="0"/>
              <a:t>no es asesorar y asesorar no es evaluar… </a:t>
            </a:r>
          </a:p>
          <a:p>
            <a:r>
              <a:rPr lang="es-AR" dirty="0" smtClean="0"/>
              <a:t>NO </a:t>
            </a:r>
            <a:r>
              <a:rPr lang="es-AR" dirty="0"/>
              <a:t>SON LO MISMO, aunque ambas prácticas se necesitan y están asociadas. Ambas son necesarias para ver las posibilidades de modificaciones que se pueden tener en el accionar pedagógico, pero---</a:t>
            </a:r>
          </a:p>
          <a:p>
            <a:r>
              <a:rPr lang="es-AR" b="1" dirty="0" smtClean="0"/>
              <a:t>Evaluar…</a:t>
            </a:r>
            <a:r>
              <a:rPr lang="es-AR" dirty="0" smtClean="0"/>
              <a:t>implica </a:t>
            </a:r>
            <a:r>
              <a:rPr lang="es-AR" dirty="0"/>
              <a:t>emitir juicios de valor; en tanto que </a:t>
            </a:r>
            <a:r>
              <a:rPr lang="es-AR" b="1" dirty="0" smtClean="0"/>
              <a:t>Asesorar </a:t>
            </a:r>
            <a:r>
              <a:rPr lang="es-AR" dirty="0" smtClean="0"/>
              <a:t>es </a:t>
            </a:r>
            <a:r>
              <a:rPr lang="es-AR" dirty="0"/>
              <a:t>dar pie a intercambios, argumentaciones, confrontación de ideas y posturas, </a:t>
            </a:r>
            <a:r>
              <a:rPr lang="es-AR" dirty="0" err="1"/>
              <a:t>resignificación</a:t>
            </a:r>
            <a:r>
              <a:rPr lang="es-AR" dirty="0"/>
              <a:t> de saberes y prácticas.</a:t>
            </a:r>
          </a:p>
          <a:p>
            <a:r>
              <a:rPr lang="es-AR" dirty="0" smtClean="0"/>
              <a:t>El </a:t>
            </a:r>
            <a:r>
              <a:rPr lang="es-AR" dirty="0"/>
              <a:t>asesoramiento siempre e inevitablemente lleva dentro de sí una intención evaluativa, aunque esta no es su función.</a:t>
            </a:r>
          </a:p>
          <a:p>
            <a:r>
              <a:rPr lang="es-AR" dirty="0" smtClean="0"/>
              <a:t>La </a:t>
            </a:r>
            <a:r>
              <a:rPr lang="es-AR" dirty="0"/>
              <a:t>evaluación del desempeño docente, desde la perspectiva constructivista, debe estar precedida y acompañada de un asesoramiento pedagógico a través del cual el directivo debe direccionar hacia modificaciones en la práctica y no solamente “marcar, corregir, sellar o dejar por escrito” el trabajo del docente al final del año escolar.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6372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b="1" dirty="0"/>
              <a:t>ASESORAMIENTO PEDAGÓGICO</a:t>
            </a:r>
            <a:endParaRPr lang="es-AR" dirty="0"/>
          </a:p>
          <a:p>
            <a:r>
              <a:rPr lang="es-AR" dirty="0" smtClean="0"/>
              <a:t>Es </a:t>
            </a:r>
            <a:r>
              <a:rPr lang="es-AR" dirty="0"/>
              <a:t>ofrecer al docente alternativas de acción a partir de un proceso sistemático de evaluación y análisis de información. </a:t>
            </a:r>
          </a:p>
          <a:p>
            <a:r>
              <a:rPr lang="es-AR" dirty="0" smtClean="0"/>
              <a:t>Puede </a:t>
            </a:r>
            <a:r>
              <a:rPr lang="es-AR" dirty="0"/>
              <a:t>brindarse a una persona, un grupo, una institución con la intención de movilizar los recursos existentes para lograr cambios que mejoren las prácticas.</a:t>
            </a:r>
          </a:p>
          <a:p>
            <a:r>
              <a:rPr lang="es-AR" dirty="0" smtClean="0"/>
              <a:t>Es </a:t>
            </a:r>
            <a:r>
              <a:rPr lang="es-AR" dirty="0"/>
              <a:t>uno de los instrumentos más eficaces, pertinentes y constantes que el director/a tiene a su alcance.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659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92925" y="279735"/>
            <a:ext cx="8911687" cy="1280890"/>
          </a:xfrm>
        </p:spPr>
        <p:txBody>
          <a:bodyPr/>
          <a:lstStyle/>
          <a:p>
            <a:pPr algn="ctr"/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REFLEXIÓN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06084" y="1005450"/>
            <a:ext cx="8915400" cy="1060862"/>
          </a:xfrm>
        </p:spPr>
        <p:txBody>
          <a:bodyPr>
            <a:normAutofit/>
          </a:bodyPr>
          <a:lstStyle/>
          <a:p>
            <a:pPr algn="just"/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Pensamiento o consideración de algo con atención y detenimiento para estudiarlo o comprenderlo bien.</a:t>
            </a:r>
          </a:p>
          <a:p>
            <a:pPr marL="0" indent="0" algn="just">
              <a:buNone/>
            </a:pP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2599107" y="1787247"/>
            <a:ext cx="8915400" cy="106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Qué es 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Reflexionar cuando Enseñamos?</a:t>
            </a:r>
            <a:endParaRPr lang="es-A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 3" charset="2"/>
              <a:buNone/>
            </a:pPr>
            <a:endParaRPr lang="es-A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2599107" y="2422577"/>
            <a:ext cx="8915400" cy="3265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Entrevista a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 Jorge </a:t>
            </a:r>
            <a:r>
              <a:rPr lang="es-A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Steiman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 Magister en Didáctica</a:t>
            </a:r>
          </a:p>
          <a:p>
            <a:pPr algn="just"/>
            <a:endParaRPr lang="es-A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A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A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A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A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A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Disponible en: </a:t>
            </a:r>
            <a:r>
              <a:rPr lang="es-AR" dirty="0">
                <a:hlinkClick r:id="rId2"/>
              </a:rPr>
              <a:t>https://</a:t>
            </a:r>
            <a:r>
              <a:rPr lang="es-AR" dirty="0" smtClean="0">
                <a:hlinkClick r:id="rId2"/>
              </a:rPr>
              <a:t>www.youtube.com/watch?v=YPjt08KlUvY</a:t>
            </a:r>
            <a:endParaRPr lang="es-AR" dirty="0" smtClean="0"/>
          </a:p>
          <a:p>
            <a:pPr algn="just"/>
            <a:endParaRPr lang="es-A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 3" charset="2"/>
              <a:buNone/>
            </a:pPr>
            <a:endParaRPr lang="es-A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25" y="2826327"/>
            <a:ext cx="4322618" cy="243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4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b="1" dirty="0"/>
              <a:t>El asesoramiento pedagógico lleva implícito:</a:t>
            </a:r>
            <a:endParaRPr lang="es-AR" dirty="0"/>
          </a:p>
          <a:p>
            <a:r>
              <a:rPr lang="es-AR" i="1" dirty="0" smtClean="0"/>
              <a:t>Saber </a:t>
            </a:r>
            <a:r>
              <a:rPr lang="es-AR" i="1" dirty="0"/>
              <a:t>observar, atender y </a:t>
            </a:r>
            <a:r>
              <a:rPr lang="es-AR" i="1" dirty="0" smtClean="0"/>
              <a:t>escuchar </a:t>
            </a:r>
            <a:r>
              <a:rPr lang="es-AR" dirty="0" smtClean="0"/>
              <a:t>qué </a:t>
            </a:r>
            <a:r>
              <a:rPr lang="es-AR" dirty="0"/>
              <a:t>es aquello sobre lo que se quiere asesorar.</a:t>
            </a:r>
          </a:p>
          <a:p>
            <a:r>
              <a:rPr lang="es-AR" i="1" dirty="0" smtClean="0"/>
              <a:t>Tener </a:t>
            </a:r>
            <a:r>
              <a:rPr lang="es-AR" i="1" dirty="0"/>
              <a:t>conocimientos </a:t>
            </a:r>
            <a:r>
              <a:rPr lang="es-AR" i="1" dirty="0" smtClean="0"/>
              <a:t>pertinentes </a:t>
            </a:r>
            <a:r>
              <a:rPr lang="es-AR" dirty="0" smtClean="0"/>
              <a:t>para </a:t>
            </a:r>
            <a:r>
              <a:rPr lang="es-AR" dirty="0"/>
              <a:t>responder a las necesidades educativas de su institución.</a:t>
            </a:r>
          </a:p>
          <a:p>
            <a:r>
              <a:rPr lang="es-AR" i="1" dirty="0" smtClean="0"/>
              <a:t>Saber </a:t>
            </a:r>
            <a:r>
              <a:rPr lang="es-AR" i="1" dirty="0"/>
              <a:t>estimular, valorar logros, impulsar</a:t>
            </a:r>
            <a:r>
              <a:rPr lang="es-AR" dirty="0"/>
              <a:t>la adopción de prácticas educativas innovadoras.</a:t>
            </a:r>
          </a:p>
          <a:p>
            <a:r>
              <a:rPr lang="es-AR" i="1" dirty="0" smtClean="0"/>
              <a:t>Saber </a:t>
            </a:r>
            <a:r>
              <a:rPr lang="es-AR" i="1" dirty="0"/>
              <a:t>encaminar</a:t>
            </a:r>
            <a:r>
              <a:rPr lang="es-AR" dirty="0"/>
              <a:t>lo ya hecho hacia una síntesis que sirva de puntapié inicial al siguiente paso de asesoramiento.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8067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A implementar</a:t>
            </a:r>
          </a:p>
          <a:p>
            <a:r>
              <a:rPr lang="es-AR" dirty="0" smtClean="0"/>
              <a:t>El </a:t>
            </a:r>
            <a:r>
              <a:rPr lang="es-AR" dirty="0"/>
              <a:t>directivo desea que la modificación que haga el/la docente sea el de iniciar alguna estrategia o dar un nuevo contenido de una manera que antes no lo había hecho. </a:t>
            </a:r>
          </a:p>
          <a:p>
            <a:r>
              <a:rPr lang="es-AR" dirty="0" smtClean="0"/>
              <a:t>Por </a:t>
            </a:r>
            <a:r>
              <a:rPr lang="es-AR" dirty="0"/>
              <a:t>ejemplo que enseñe con una determinada estrategia, que realice salidas pedagógicas con un plan pre-establecido, que use recursos del CRA u otros más innovadores, u otras modificaciones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4398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b="1" dirty="0"/>
              <a:t>AMPLIAR O FOCALIZAR</a:t>
            </a:r>
            <a:r>
              <a:rPr lang="es-AR" dirty="0"/>
              <a:t> </a:t>
            </a:r>
          </a:p>
          <a:p>
            <a:r>
              <a:rPr lang="es-AR" dirty="0" smtClean="0"/>
              <a:t>El </a:t>
            </a:r>
            <a:r>
              <a:rPr lang="es-AR" dirty="0"/>
              <a:t>directivo como asesor pedagógico quiere, que el docente, amplíe lo que viene haciendo. Por ejemplo que en base a un área temática giren todos los contenidos de las otras áreas…si es agua, desarrollar el tema del agua en medio Natural, en Matemática, en Comunicación, Medio Ambiente… hacerlo transversal.</a:t>
            </a:r>
          </a:p>
          <a:p>
            <a:r>
              <a:rPr lang="es-AR" dirty="0" smtClean="0"/>
              <a:t>O </a:t>
            </a:r>
            <a:r>
              <a:rPr lang="es-AR" dirty="0"/>
              <a:t>quizás que “focalice” en algo concreto. Esto se da a veces en docentes que usan muchas actividades y no focalizan en el objetivo principal de su plan.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6393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¡LUZ VERDE! ¡A CONTINUAR HACIENDO!</a:t>
            </a:r>
          </a:p>
          <a:p>
            <a:r>
              <a:rPr lang="es-AR" dirty="0" smtClean="0"/>
              <a:t>Aquí</a:t>
            </a:r>
            <a:r>
              <a:rPr lang="es-AR" dirty="0"/>
              <a:t>, lo que el directivo pretende es reafirmar al docente que lo que viene haciendo está bien, y que hay que seguir con esa línea, no por repetirlo simplemente, sino porque dentro del contexto la manera de hacer del docente sigue siendo pertinente a todo lo que tiene relación con el quehacer de la escuela, a su PEI, etc. </a:t>
            </a:r>
          </a:p>
          <a:p>
            <a:r>
              <a:rPr lang="es-AR" dirty="0" smtClean="0"/>
              <a:t>Ej</a:t>
            </a:r>
            <a:r>
              <a:rPr lang="es-AR" dirty="0"/>
              <a:t>. Formación a la hora de la entrada, salidas pedagógicas, implementación de estrategias innovadoras.</a:t>
            </a:r>
          </a:p>
          <a:p>
            <a:r>
              <a:rPr lang="es-AR" b="1" dirty="0" smtClean="0"/>
              <a:t>¡</a:t>
            </a:r>
            <a:r>
              <a:rPr lang="es-AR" b="1" dirty="0"/>
              <a:t>Ojo!</a:t>
            </a:r>
            <a:r>
              <a:rPr lang="es-AR" dirty="0"/>
              <a:t> Lo que es bueno para una institución puede no serlo para otra. El grado de pertinencia lo definen los propios miembros de la comunidad educativa.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1018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ANIJOVICH R y CAPELLETTI G. (2018) “La práctica reflexiva en los docentes en servicio. Posibilidades y limitaciones.”, en Espacios en Blanco. Revista de Educación, núm. 28, junio 2018, pp. 75-90. </a:t>
            </a:r>
            <a:r>
              <a:rPr lang="es-AR" dirty="0" err="1"/>
              <a:t>Uni-versidad</a:t>
            </a:r>
            <a:r>
              <a:rPr lang="es-AR" dirty="0"/>
              <a:t> Nacional del Centro de la Provincia de Buenos Aires, Buenos Aires, Argentina 	</a:t>
            </a:r>
          </a:p>
          <a:p>
            <a:r>
              <a:rPr lang="es-AR" dirty="0" err="1">
                <a:solidFill>
                  <a:schemeClr val="tx1"/>
                </a:solidFill>
              </a:rPr>
              <a:t>Phillipe</a:t>
            </a:r>
            <a:r>
              <a:rPr lang="es-AR" dirty="0">
                <a:solidFill>
                  <a:schemeClr val="tx1"/>
                </a:solidFill>
              </a:rPr>
              <a:t> </a:t>
            </a:r>
            <a:r>
              <a:rPr lang="es-AR" dirty="0" err="1">
                <a:solidFill>
                  <a:schemeClr val="tx1"/>
                </a:solidFill>
              </a:rPr>
              <a:t>Perrenoud</a:t>
            </a:r>
            <a:r>
              <a:rPr lang="es-AR" dirty="0">
                <a:solidFill>
                  <a:schemeClr val="tx1"/>
                </a:solidFill>
              </a:rPr>
              <a:t> (1944). Suiza. Reflexión sobre la acción y sobre los componentes de la acción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931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45323" y="2381657"/>
            <a:ext cx="7287345" cy="1280890"/>
          </a:xfrm>
        </p:spPr>
        <p:txBody>
          <a:bodyPr>
            <a:noAutofit/>
          </a:bodyPr>
          <a:lstStyle/>
          <a:p>
            <a:pPr algn="ctr"/>
            <a:r>
              <a:rPr lang="es-AR" sz="2800" b="1" dirty="0" smtClean="0"/>
              <a:t>Cap. </a:t>
            </a:r>
            <a:r>
              <a:rPr lang="es-AR" sz="2800" b="1" dirty="0"/>
              <a:t>2</a:t>
            </a:r>
            <a:r>
              <a:rPr lang="es-AR" sz="2800" b="1" dirty="0" smtClean="0"/>
              <a:t/>
            </a:r>
            <a:br>
              <a:rPr lang="es-AR" sz="2800" b="1" dirty="0" smtClean="0"/>
            </a:br>
            <a:r>
              <a:rPr lang="es-AR" sz="2800" b="1" dirty="0" smtClean="0"/>
              <a:t>Nuevos Marcos Interpretativos para el Análisis de las Prácticas Docentes</a:t>
            </a:r>
            <a:endParaRPr lang="es-AR" sz="28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839" y="255278"/>
            <a:ext cx="1689100" cy="2286000"/>
          </a:xfr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745325" y="776510"/>
            <a:ext cx="728734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AR" sz="2800" b="1" dirty="0" err="1" smtClean="0"/>
              <a:t>Litwin</a:t>
            </a:r>
            <a:r>
              <a:rPr lang="es-AR" sz="2800" b="1" dirty="0" smtClean="0"/>
              <a:t>, Edith </a:t>
            </a:r>
            <a:r>
              <a:rPr lang="es-AR" sz="2800" dirty="0" smtClean="0"/>
              <a:t>(2018), </a:t>
            </a:r>
            <a:r>
              <a:rPr lang="es-AR" sz="2800" b="1" i="1" dirty="0" smtClean="0"/>
              <a:t>El oficio de Enseñar; condiciones y Contextos</a:t>
            </a:r>
            <a:r>
              <a:rPr lang="es-AR" sz="2800" dirty="0" smtClean="0"/>
              <a:t>, Buenos Aires, Paidós.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26344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Reseña corrientes teóricas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90057" y="2133600"/>
            <a:ext cx="9607137" cy="4302826"/>
          </a:xfrm>
        </p:spPr>
        <p:txBody>
          <a:bodyPr>
            <a:normAutofit/>
          </a:bodyPr>
          <a:lstStyle/>
          <a:p>
            <a:r>
              <a:rPr lang="es-AR" b="1" dirty="0" smtClean="0"/>
              <a:t>1. Acento en la Planificación (Categorías: Objetivos, contenidos y teorías de Aprendizajes.</a:t>
            </a:r>
          </a:p>
          <a:p>
            <a:r>
              <a:rPr lang="es-AR" dirty="0" smtClean="0"/>
              <a:t>Planificar la clase anticipadamente</a:t>
            </a:r>
          </a:p>
          <a:p>
            <a:r>
              <a:rPr lang="es-AR" dirty="0" smtClean="0"/>
              <a:t>Didáctica</a:t>
            </a:r>
            <a:r>
              <a:rPr lang="es-AR" dirty="0" smtClean="0"/>
              <a:t>: Objeto de Estudio proceso Enseñanza-Aprendizaje</a:t>
            </a:r>
          </a:p>
          <a:p>
            <a:r>
              <a:rPr lang="es-AR" dirty="0" smtClean="0"/>
              <a:t>Enseñar y no Aprender... Enseñar y aprender mal</a:t>
            </a:r>
          </a:p>
          <a:p>
            <a:r>
              <a:rPr lang="es-AR" dirty="0" smtClean="0"/>
              <a:t>Enseñanza – Aprendizaje: Maridaje prematuro</a:t>
            </a:r>
          </a:p>
          <a:p>
            <a:r>
              <a:rPr lang="es-AR" dirty="0" smtClean="0"/>
              <a:t>La didáctica: disciplina débil en conformación. Escasa tradición en la investigación</a:t>
            </a:r>
          </a:p>
          <a:p>
            <a:r>
              <a:rPr lang="es-AR" dirty="0" smtClean="0"/>
              <a:t>Psicología: disciplina fuerte, nutrida de investigaciones </a:t>
            </a:r>
            <a:r>
              <a:rPr lang="es-AR" dirty="0" smtClean="0"/>
              <a:t>científicas</a:t>
            </a:r>
          </a:p>
          <a:p>
            <a:r>
              <a:rPr lang="es-AR" dirty="0" smtClean="0"/>
              <a:t>Práctica: Aplicación de la Teoría</a:t>
            </a:r>
            <a:endParaRPr lang="es-AR" dirty="0" smtClean="0"/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9802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Reseña corrientes teóricas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AR" b="1" dirty="0" smtClean="0"/>
              <a:t>2. Centrado en la Clase Acontecida y en el Análisis del valor de esta Reflexión,  desde una Perspectiva Crítica en “Comunidades de Práctica”</a:t>
            </a:r>
            <a:r>
              <a:rPr lang="es-AR" b="1" dirty="0"/>
              <a:t> (</a:t>
            </a:r>
            <a:r>
              <a:rPr lang="es-AR" b="1" dirty="0" err="1"/>
              <a:t>Étienne</a:t>
            </a:r>
            <a:r>
              <a:rPr lang="es-AR" b="1" dirty="0"/>
              <a:t> </a:t>
            </a:r>
            <a:r>
              <a:rPr lang="es-AR" b="1" dirty="0" err="1"/>
              <a:t>Wenger</a:t>
            </a:r>
            <a:r>
              <a:rPr lang="es-AR" b="1" dirty="0"/>
              <a:t>)</a:t>
            </a:r>
          </a:p>
          <a:p>
            <a:endParaRPr lang="es-AR" dirty="0" smtClean="0"/>
          </a:p>
          <a:p>
            <a:r>
              <a:rPr lang="es-AR" dirty="0" smtClean="0"/>
              <a:t>Desarrollada durante los 70’ y 80’, consecuencia del impacto de la ciencia cognitiva en los estudios didácticos.</a:t>
            </a:r>
          </a:p>
          <a:p>
            <a:r>
              <a:rPr lang="es-AR" dirty="0" smtClean="0"/>
              <a:t>Lugar del docente reflexivo, esto es reflexión en torno a la práctica, sostenidos por investigaciones como (</a:t>
            </a:r>
            <a:r>
              <a:rPr lang="es-AR" dirty="0" err="1" smtClean="0"/>
              <a:t>Schon</a:t>
            </a:r>
            <a:r>
              <a:rPr lang="es-AR" dirty="0" smtClean="0"/>
              <a:t>, 1992; </a:t>
            </a:r>
            <a:r>
              <a:rPr lang="es-AR" dirty="0" err="1" smtClean="0"/>
              <a:t>Lipman</a:t>
            </a:r>
            <a:r>
              <a:rPr lang="es-AR" dirty="0" smtClean="0"/>
              <a:t>, 1977; </a:t>
            </a:r>
            <a:r>
              <a:rPr lang="es-AR" dirty="0" err="1" smtClean="0"/>
              <a:t>Resnik</a:t>
            </a:r>
            <a:r>
              <a:rPr lang="es-AR" dirty="0" smtClean="0"/>
              <a:t> y </a:t>
            </a:r>
            <a:r>
              <a:rPr lang="es-AR" dirty="0" err="1" smtClean="0"/>
              <a:t>Klopfer</a:t>
            </a:r>
            <a:r>
              <a:rPr lang="es-AR" dirty="0" smtClean="0"/>
              <a:t>, 1996)</a:t>
            </a:r>
          </a:p>
          <a:p>
            <a:r>
              <a:rPr lang="es-AR" dirty="0" smtClean="0"/>
              <a:t>Debate: Impacto que producía pensar la clase una vez acontecida y que favorecería el mejoramiento de las clases siguientes.</a:t>
            </a:r>
          </a:p>
          <a:p>
            <a:r>
              <a:rPr lang="es-AR" dirty="0" smtClean="0"/>
              <a:t>Estudio de E. Ropo: Docente Experto y Novato.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5445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Reseña corrientes teóricas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89212" y="1326100"/>
            <a:ext cx="8915400" cy="3777622"/>
          </a:xfrm>
        </p:spPr>
        <p:txBody>
          <a:bodyPr/>
          <a:lstStyle/>
          <a:p>
            <a:r>
              <a:rPr lang="es-AR" dirty="0"/>
              <a:t>Estudio de E. Ropo: Docente Experto y Novato.</a:t>
            </a:r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 smtClean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305" y="1974841"/>
            <a:ext cx="6848846" cy="374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0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Reseña corrientes teóricas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b="1" dirty="0" smtClean="0"/>
              <a:t>3. Estudio de la Clase en su Transcurrir. Papel de lo Espontáneo, las </a:t>
            </a:r>
            <a:r>
              <a:rPr lang="es-AR" b="1" dirty="0" smtClean="0"/>
              <a:t>intuiciones </a:t>
            </a:r>
            <a:r>
              <a:rPr lang="es-AR" b="1" dirty="0" smtClean="0"/>
              <a:t>y la conformación de “Sabiduría Práctica”</a:t>
            </a:r>
          </a:p>
          <a:p>
            <a:r>
              <a:rPr lang="es-AR" dirty="0" smtClean="0"/>
              <a:t>Nuevo marco de pensamiento ante una pregunta, intervención, acontecimiento imprevisto, que lleva al estudio de las prácticas de enseñanza</a:t>
            </a:r>
          </a:p>
          <a:p>
            <a:r>
              <a:rPr lang="es-AR" dirty="0" smtClean="0"/>
              <a:t>D. </a:t>
            </a:r>
            <a:r>
              <a:rPr lang="es-AR" dirty="0" err="1" smtClean="0"/>
              <a:t>Schon</a:t>
            </a:r>
            <a:r>
              <a:rPr lang="es-AR" dirty="0" smtClean="0"/>
              <a:t>, considera que habría que reconocer una epistemología de la práctica como sucede con los procesos creativos e intuitivos ante situaciones de incertidumbre o conflicto.</a:t>
            </a:r>
          </a:p>
          <a:p>
            <a:r>
              <a:rPr lang="es-AR" dirty="0" smtClean="0"/>
              <a:t>Imitar, copiar, reproducir una buena práctica. Para valoración de esta, reconocimiento intuitivo de modelos y adopción de buenas estrategias.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0705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REFLEXIÓN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Donald </a:t>
            </a: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Schön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, difiere la 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reflexión en la acción 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y la 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reflexión sobre la acción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, en la primera nos comenta el autor que es algo difícil de realizar debido a que hay poco tiempo para pensar y reflexionar, pero para la segunda es desarrollar una capacidad para tratar de prever ciertos acontecimientos antes de la clase y reflexionar sobre lo que aconteció para hacer modificaciones y lograr una mejora de lo ya hecho.</a:t>
            </a:r>
          </a:p>
          <a:p>
            <a:pPr algn="just"/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Pozo 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destaca (2006, p. 419) "la importancia de las concepciones de los profesores –implícitas y explícitas- como guía de su práctica". </a:t>
            </a:r>
          </a:p>
          <a:p>
            <a:pPr marL="0" indent="0" algn="just">
              <a:buNone/>
            </a:pP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6938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000" dirty="0" err="1"/>
              <a:t>Philippe</a:t>
            </a:r>
            <a:r>
              <a:rPr lang="es-AR" sz="2000" dirty="0"/>
              <a:t> </a:t>
            </a:r>
            <a:r>
              <a:rPr lang="es-AR" sz="2000" dirty="0" err="1"/>
              <a:t>Perrenoud</a:t>
            </a:r>
            <a:r>
              <a:rPr lang="es-AR" sz="2000" dirty="0"/>
              <a:t> (2004). </a:t>
            </a:r>
            <a:r>
              <a:rPr lang="es-AR" sz="2000" b="1" i="1" dirty="0"/>
              <a:t>Desarrollar la práctica reflexiva en el oficio de enseñar</a:t>
            </a:r>
            <a:r>
              <a:rPr lang="es-AR" sz="2000" dirty="0"/>
              <a:t>. </a:t>
            </a:r>
            <a:r>
              <a:rPr lang="es-AR" sz="2000" dirty="0" smtClean="0"/>
              <a:t>Barcelona</a:t>
            </a:r>
            <a:r>
              <a:rPr lang="es-AR" sz="2000" dirty="0"/>
              <a:t>, España: </a:t>
            </a:r>
            <a:r>
              <a:rPr lang="es-AR" sz="2000" dirty="0" err="1"/>
              <a:t>Graó</a:t>
            </a:r>
            <a:endParaRPr lang="es-AR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64427" y="3925784"/>
            <a:ext cx="9761516" cy="2521527"/>
          </a:xfrm>
        </p:spPr>
        <p:txBody>
          <a:bodyPr/>
          <a:lstStyle/>
          <a:p>
            <a:r>
              <a:rPr lang="es-AR" dirty="0"/>
              <a:t>La reflexión en la práctica docente: </a:t>
            </a:r>
            <a:r>
              <a:rPr lang="es-AR" dirty="0" err="1"/>
              <a:t>Cap</a:t>
            </a:r>
            <a:r>
              <a:rPr lang="es-AR" dirty="0"/>
              <a:t> II </a:t>
            </a:r>
            <a:r>
              <a:rPr lang="es-AR" dirty="0" err="1"/>
              <a:t>Philippe</a:t>
            </a:r>
            <a:r>
              <a:rPr lang="es-AR" dirty="0"/>
              <a:t> </a:t>
            </a:r>
            <a:r>
              <a:rPr lang="es-AR" dirty="0" err="1"/>
              <a:t>Perrenoud</a:t>
            </a:r>
            <a:endParaRPr lang="es-AR" b="1" dirty="0"/>
          </a:p>
          <a:p>
            <a:r>
              <a:rPr lang="es-AR" dirty="0" smtClean="0">
                <a:solidFill>
                  <a:schemeClr val="tx1"/>
                </a:solidFill>
              </a:rPr>
              <a:t>Disponible en: </a:t>
            </a:r>
            <a:r>
              <a:rPr lang="es-AR" u="sng" dirty="0" smtClean="0">
                <a:hlinkClick r:id="rId2"/>
              </a:rPr>
              <a:t>https</a:t>
            </a:r>
            <a:r>
              <a:rPr lang="es-AR" u="sng" dirty="0">
                <a:hlinkClick r:id="rId2"/>
              </a:rPr>
              <a:t>://</a:t>
            </a:r>
            <a:r>
              <a:rPr lang="es-AR" u="sng" dirty="0" smtClean="0">
                <a:hlinkClick r:id="rId2"/>
              </a:rPr>
              <a:t>youtu.be/watch?v=1m13aMT4xEI</a:t>
            </a:r>
            <a:endParaRPr lang="es-AR" u="sng" dirty="0" smtClean="0"/>
          </a:p>
          <a:p>
            <a:endParaRPr lang="es-AR" u="sng" dirty="0"/>
          </a:p>
          <a:p>
            <a:r>
              <a:rPr lang="es-AR" dirty="0" smtClean="0"/>
              <a:t>¿Por qué formar a los enseñantes para la reflexión de su </a:t>
            </a:r>
            <a:r>
              <a:rPr lang="es-AR" dirty="0"/>
              <a:t>práctica? </a:t>
            </a:r>
            <a:r>
              <a:rPr lang="es-AR" b="1" dirty="0"/>
              <a:t>10 Razones 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416" y="1597994"/>
            <a:ext cx="1278577" cy="1607354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193" y="1380506"/>
            <a:ext cx="1612392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4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Espiral">
  <a:themeElements>
    <a:clrScheme name="Naranja amarillo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2347</TotalTime>
  <Words>1690</Words>
  <Application>Microsoft Office PowerPoint</Application>
  <PresentationFormat>Personalizado</PresentationFormat>
  <Paragraphs>130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Espiral</vt:lpstr>
      <vt:lpstr>Presentación de PowerPoint</vt:lpstr>
      <vt:lpstr>REFLEXIÓN</vt:lpstr>
      <vt:lpstr>Cap. 2 Nuevos Marcos Interpretativos para el Análisis de las Prácticas Docentes</vt:lpstr>
      <vt:lpstr>Reseña corrientes teóricas</vt:lpstr>
      <vt:lpstr>Reseña corrientes teóricas</vt:lpstr>
      <vt:lpstr>Reseña corrientes teóricas</vt:lpstr>
      <vt:lpstr>Reseña corrientes teóricas</vt:lpstr>
      <vt:lpstr>REFLEXIÓN</vt:lpstr>
      <vt:lpstr>Philippe Perrenoud (2004). Desarrollar la práctica reflexiva en el oficio de enseñar. Barcelona, España: Graó</vt:lpstr>
      <vt:lpstr>Práctica Reflexiva </vt:lpstr>
      <vt:lpstr>Directores que Hacen Escuela (2015), en colaboración con Beatriz Moreno.  'Acompañar a los docentes, un ciclo de reflexión-acción”.  OEI, Buenos Aires.</vt:lpstr>
      <vt:lpstr>Definiciones del término asesorar en el ámbito de la enseñanza:</vt:lpstr>
      <vt:lpstr>Asesorar es útil por varios motivos:</vt:lpstr>
      <vt:lpstr>HARF, Ruth y Delia Azzerboni. “Estrategias para la acción directiva.  Condiciones para la gestión curricular y el acompañamiento pedagógico” . Novedades Educativas. Bs. Aires. 2007.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alumno</dc:creator>
  <cp:lastModifiedBy>Elva</cp:lastModifiedBy>
  <cp:revision>154</cp:revision>
  <dcterms:created xsi:type="dcterms:W3CDTF">2019-09-08T10:47:32Z</dcterms:created>
  <dcterms:modified xsi:type="dcterms:W3CDTF">2019-09-27T10:08:29Z</dcterms:modified>
</cp:coreProperties>
</file>