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sldIdLst>
    <p:sldId id="307" r:id="rId2"/>
    <p:sldId id="290" r:id="rId3"/>
    <p:sldId id="293" r:id="rId4"/>
    <p:sldId id="318" r:id="rId5"/>
    <p:sldId id="259" r:id="rId6"/>
    <p:sldId id="260" r:id="rId7"/>
    <p:sldId id="306" r:id="rId8"/>
    <p:sldId id="309" r:id="rId9"/>
    <p:sldId id="310" r:id="rId10"/>
    <p:sldId id="311" r:id="rId11"/>
    <p:sldId id="317" r:id="rId12"/>
    <p:sldId id="315" r:id="rId13"/>
    <p:sldId id="313" r:id="rId14"/>
    <p:sldId id="312" r:id="rId15"/>
    <p:sldId id="314" r:id="rId16"/>
    <p:sldId id="294" r:id="rId17"/>
    <p:sldId id="295" r:id="rId18"/>
    <p:sldId id="308" r:id="rId19"/>
    <p:sldId id="263" r:id="rId20"/>
    <p:sldId id="316" r:id="rId21"/>
    <p:sldId id="262" r:id="rId22"/>
    <p:sldId id="264" r:id="rId23"/>
    <p:sldId id="266" r:id="rId24"/>
    <p:sldId id="265" r:id="rId25"/>
    <p:sldId id="288" r:id="rId26"/>
    <p:sldId id="289" r:id="rId27"/>
    <p:sldId id="267" r:id="rId28"/>
    <p:sldId id="300" r:id="rId29"/>
    <p:sldId id="27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ADEDA"/>
    <a:srgbClr val="FFFFDD"/>
    <a:srgbClr val="99FF66"/>
    <a:srgbClr val="F2A8BF"/>
    <a:srgbClr val="CCFFFF"/>
    <a:srgbClr val="CCECFF"/>
    <a:srgbClr val="FFD9FF"/>
    <a:srgbClr val="FFD393"/>
    <a:srgbClr val="89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76" d="100"/>
          <a:sy n="76" d="100"/>
        </p:scale>
        <p:origin x="-1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1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6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68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98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62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2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4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4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5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9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embrete A4-Bibliote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b="93750"/>
          <a:stretch>
            <a:fillRect/>
          </a:stretch>
        </p:blipFill>
        <p:spPr bwMode="auto">
          <a:xfrm>
            <a:off x="838381" y="300789"/>
            <a:ext cx="7142383" cy="120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64" y="300789"/>
            <a:ext cx="6229758" cy="12031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ángulo 1"/>
          <p:cNvSpPr/>
          <p:nvPr/>
        </p:nvSpPr>
        <p:spPr>
          <a:xfrm>
            <a:off x="3168316" y="2191435"/>
            <a:ext cx="6096000" cy="120032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SUPERIOR </a:t>
            </a:r>
          </a:p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GESTIÓN EDUCATIVA</a:t>
            </a:r>
            <a:endParaRPr lang="es-AR" sz="3600" dirty="0"/>
          </a:p>
        </p:txBody>
      </p:sp>
      <p:sp>
        <p:nvSpPr>
          <p:cNvPr id="6" name="Rectángulo 5"/>
          <p:cNvSpPr/>
          <p:nvPr/>
        </p:nvSpPr>
        <p:spPr>
          <a:xfrm>
            <a:off x="3011905" y="4079252"/>
            <a:ext cx="7190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Sede:</a:t>
            </a:r>
          </a:p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de Educación Superior “San Bernardo” </a:t>
            </a:r>
          </a:p>
          <a:p>
            <a:pPr algn="ctr"/>
            <a:endParaRPr lang="es-AR" sz="2400" dirty="0" smtClean="0"/>
          </a:p>
          <a:p>
            <a:pPr algn="ctr"/>
            <a:r>
              <a:rPr lang="es-AR" sz="2400" dirty="0" smtClean="0"/>
              <a:t>Pedro Benítez </a:t>
            </a:r>
            <a:r>
              <a:rPr lang="es-AR" sz="2400" dirty="0"/>
              <a:t>– Claudia </a:t>
            </a:r>
            <a:r>
              <a:rPr lang="es-AR" sz="2400" dirty="0" err="1"/>
              <a:t>Lemaire</a:t>
            </a:r>
            <a:r>
              <a:rPr lang="es-AR" sz="2400" dirty="0"/>
              <a:t>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7" y="1843147"/>
            <a:ext cx="13716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828675"/>
            <a:ext cx="12192000" cy="82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5774"/>
          </a:xfrm>
          <a:solidFill>
            <a:srgbClr val="FFD9FF"/>
          </a:solidFill>
        </p:spPr>
        <p:txBody>
          <a:bodyPr/>
          <a:lstStyle/>
          <a:p>
            <a:r>
              <a:rPr lang="es-AR" b="1" dirty="0"/>
              <a:t>2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a. RECOLECTAR INFORMACIÓN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612231"/>
            <a:ext cx="8915400" cy="452387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DEFINIR LAS FUENTES </a:t>
            </a:r>
          </a:p>
          <a:p>
            <a:pPr marL="0" indent="0">
              <a:buNone/>
            </a:pPr>
            <a:r>
              <a:rPr lang="es-AR" sz="2000" dirty="0"/>
              <a:t>Dan indicios de </a:t>
            </a:r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s-AR" sz="2000" dirty="0"/>
              <a:t> se están desarrollando las actividades de enseñanza </a:t>
            </a:r>
            <a:r>
              <a:rPr lang="es-AR" sz="2000" dirty="0" smtClean="0"/>
              <a:t>:</a:t>
            </a:r>
          </a:p>
          <a:p>
            <a:pPr marL="0" indent="0">
              <a:buNone/>
            </a:pPr>
            <a:r>
              <a:rPr lang="es-AR" sz="2400" b="1" dirty="0" smtClean="0">
                <a:sym typeface="Wingdings" panose="05000000000000000000" pitchFamily="2" charset="2"/>
              </a:rPr>
              <a:t>            </a:t>
            </a:r>
            <a:r>
              <a:rPr lang="es-AR" sz="2400" b="1" dirty="0" smtClean="0"/>
              <a:t>Las </a:t>
            </a:r>
            <a:r>
              <a:rPr lang="es-AR" sz="2400" b="1" dirty="0"/>
              <a:t>observaciones de </a:t>
            </a:r>
            <a:r>
              <a:rPr lang="es-AR" sz="2400" b="1" dirty="0" smtClean="0"/>
              <a:t>clases</a:t>
            </a:r>
          </a:p>
          <a:p>
            <a:pPr marL="0" indent="0">
              <a:buNone/>
            </a:pPr>
            <a:r>
              <a:rPr lang="es-AR" sz="2400" dirty="0" smtClean="0">
                <a:sym typeface="Wingdings" panose="05000000000000000000" pitchFamily="2" charset="2"/>
              </a:rPr>
              <a:t>            </a:t>
            </a:r>
            <a:r>
              <a:rPr lang="es-AR" sz="2400" dirty="0" smtClean="0"/>
              <a:t>Las </a:t>
            </a:r>
            <a:r>
              <a:rPr lang="es-AR" sz="2400" dirty="0"/>
              <a:t>planificaciones - Los cuadernos - Las evaluaciones - Las conversaciones - Las capacitaciones - Los actos escolares y recreos – Rumores - Las charlas con alumnos y padres, etc. </a:t>
            </a:r>
          </a:p>
          <a:p>
            <a:pPr marL="0" indent="0">
              <a:buNone/>
            </a:pPr>
            <a:endParaRPr lang="es-AR" sz="2400" dirty="0"/>
          </a:p>
          <a:p>
            <a:pPr marL="0" indent="0" algn="ctr">
              <a:buNone/>
            </a:pP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CONSTRUIR LAS HERRAMIENTAS/ INSTRUMENTOS DE REGISTRO</a:t>
            </a:r>
          </a:p>
          <a:p>
            <a:pPr marL="0" indent="0" algn="ctr">
              <a:buNone/>
            </a:pP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7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3600" b="1" dirty="0"/>
              <a:t>Las observaciones de clases </a:t>
            </a:r>
            <a:br>
              <a:rPr lang="es-AR" sz="3600" b="1" dirty="0"/>
            </a:br>
            <a:endParaRPr lang="es-AR" sz="3600" b="1" dirty="0" smtClean="0"/>
          </a:p>
          <a:p>
            <a:pPr marL="0" indent="0" algn="ctr">
              <a:buNone/>
            </a:pPr>
            <a:r>
              <a:rPr lang="es-AR" sz="3600" b="1" dirty="0" smtClean="0"/>
              <a:t>INSTRUMENTOS </a:t>
            </a:r>
            <a:r>
              <a:rPr lang="es-AR" sz="3600" b="1" dirty="0"/>
              <a:t>DE </a:t>
            </a:r>
            <a:r>
              <a:rPr lang="es-AR" sz="3600" b="1" dirty="0" smtClean="0"/>
              <a:t>RECOLECCIÓN </a:t>
            </a:r>
            <a:r>
              <a:rPr lang="es-AR" sz="3600" b="1" dirty="0"/>
              <a:t>DE </a:t>
            </a:r>
            <a:r>
              <a:rPr lang="es-AR" sz="3600" b="1" dirty="0" smtClean="0"/>
              <a:t>INFORMACIÓN</a:t>
            </a:r>
          </a:p>
          <a:p>
            <a:pPr marL="0" indent="0" algn="ctr">
              <a:buNone/>
            </a:pPr>
            <a:endParaRPr lang="es-AR" sz="3600" b="1" dirty="0"/>
          </a:p>
          <a:p>
            <a:pPr marL="0" indent="0" algn="ctr">
              <a:buNone/>
            </a:pPr>
            <a:r>
              <a:rPr lang="es-AR" smtClean="0"/>
              <a:t>Video de Graciela </a:t>
            </a:r>
            <a:r>
              <a:rPr lang="es-AR" dirty="0" err="1" smtClean="0"/>
              <a:t>Krichesky</a:t>
            </a:r>
            <a:endParaRPr lang="es-AR" dirty="0" smtClean="0"/>
          </a:p>
          <a:p>
            <a:pPr marL="0" indent="0" algn="ctr">
              <a:buNone/>
            </a:pPr>
            <a:r>
              <a:rPr lang="es-AR" dirty="0" smtClean="0"/>
              <a:t> “La </a:t>
            </a:r>
            <a:r>
              <a:rPr lang="es-AR" dirty="0"/>
              <a:t>dimensión pedagógica de la tarea del </a:t>
            </a:r>
            <a:r>
              <a:rPr lang="es-AR" dirty="0" smtClean="0"/>
              <a:t>director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4253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7867"/>
          </a:xfrm>
        </p:spPr>
        <p:txBody>
          <a:bodyPr>
            <a:normAutofit/>
          </a:bodyPr>
          <a:lstStyle/>
          <a:p>
            <a:pPr algn="r"/>
            <a:r>
              <a:rPr lang="es-AR" sz="1400" dirty="0"/>
              <a:t>Delia </a:t>
            </a:r>
            <a:r>
              <a:rPr lang="es-AR" sz="1400" dirty="0" err="1"/>
              <a:t>Azzerboni</a:t>
            </a:r>
            <a:r>
              <a:rPr lang="es-AR" sz="1400" dirty="0"/>
              <a:t> y Ruth </a:t>
            </a:r>
            <a:r>
              <a:rPr lang="es-AR" sz="1400" dirty="0" err="1"/>
              <a:t>Harf</a:t>
            </a:r>
            <a:r>
              <a:rPr lang="es-AR" sz="1400" dirty="0"/>
              <a:t>, en  Estrategias para la acción directiva. Condiciones para la gestión curricular y el acompañamiento pedagógico. Ediciones Novedades Educativas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57337"/>
            <a:ext cx="8915400" cy="46502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A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MÁS SIGNIFICATIVAS:</a:t>
            </a:r>
          </a:p>
          <a:p>
            <a:pPr marL="0" lvl="0" indent="0">
              <a:buNone/>
            </a:pPr>
            <a:endParaRPr lang="es-AR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AR" sz="2800" dirty="0" smtClean="0"/>
              <a:t>Organización </a:t>
            </a:r>
            <a:r>
              <a:rPr lang="es-AR" sz="2800" dirty="0"/>
              <a:t>de la </a:t>
            </a:r>
            <a:r>
              <a:rPr lang="es-AR" sz="2800" dirty="0" smtClean="0"/>
              <a:t>clase.</a:t>
            </a:r>
            <a:endParaRPr lang="es-AR" sz="2800" dirty="0"/>
          </a:p>
          <a:p>
            <a:pPr lvl="0"/>
            <a:r>
              <a:rPr lang="es-AR" sz="2800" dirty="0"/>
              <a:t>Uso del espacio.</a:t>
            </a:r>
          </a:p>
          <a:p>
            <a:pPr lvl="0"/>
            <a:r>
              <a:rPr lang="es-AR" sz="2800" dirty="0"/>
              <a:t>Uso del </a:t>
            </a:r>
            <a:r>
              <a:rPr lang="es-AR" sz="2800" dirty="0" smtClean="0"/>
              <a:t>tiempo.</a:t>
            </a:r>
            <a:endParaRPr lang="es-AR" sz="2800" dirty="0"/>
          </a:p>
          <a:p>
            <a:pPr lvl="0"/>
            <a:r>
              <a:rPr lang="es-AR" sz="2800" dirty="0"/>
              <a:t>Clima general de la clase.</a:t>
            </a:r>
          </a:p>
          <a:p>
            <a:pPr lvl="0"/>
            <a:r>
              <a:rPr lang="es-AR" sz="2800" dirty="0" smtClean="0"/>
              <a:t>Capacidad </a:t>
            </a:r>
            <a:r>
              <a:rPr lang="es-AR" sz="2800" dirty="0"/>
              <a:t>del docente para adaptarse a los imprevistos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521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/>
          </a:bodyPr>
          <a:lstStyle/>
          <a:p>
            <a:pPr algn="r"/>
            <a:r>
              <a:rPr lang="es-AR" sz="1400" dirty="0"/>
              <a:t>Delia </a:t>
            </a:r>
            <a:r>
              <a:rPr lang="es-AR" sz="1400" dirty="0" err="1"/>
              <a:t>Azzerboni</a:t>
            </a:r>
            <a:r>
              <a:rPr lang="es-AR" sz="1400" dirty="0"/>
              <a:t> y Ruth </a:t>
            </a:r>
            <a:r>
              <a:rPr lang="es-AR" sz="1400" dirty="0" err="1"/>
              <a:t>Harf</a:t>
            </a:r>
            <a:r>
              <a:rPr lang="es-AR" sz="1400" dirty="0"/>
              <a:t>, en  Estrategias para la acción directiva. Condiciones para la gestión curricular y el acompañamiento pedagógico. Ediciones Novedades Educativas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8344" y="1352281"/>
            <a:ext cx="9946268" cy="494548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s-AR" sz="2800" dirty="0" smtClean="0"/>
              <a:t>Pertinencia </a:t>
            </a:r>
            <a:r>
              <a:rPr lang="es-AR" sz="2800" dirty="0"/>
              <a:t>en la selección de </a:t>
            </a:r>
            <a:r>
              <a:rPr lang="es-AR" sz="2800" dirty="0" smtClean="0"/>
              <a:t>contenidos.</a:t>
            </a:r>
          </a:p>
          <a:p>
            <a:pPr marL="0" lvl="0" indent="0">
              <a:buNone/>
            </a:pPr>
            <a:endParaRPr lang="es-AR" sz="2800" dirty="0"/>
          </a:p>
          <a:p>
            <a:pPr lvl="0"/>
            <a:r>
              <a:rPr lang="es-AR" sz="2800" dirty="0"/>
              <a:t>Tratamiento de la interactividad, es decir facilitación del vínculo del alumno con el objeto de conocimiento, los otros alumnos y el docente mismo</a:t>
            </a:r>
            <a:r>
              <a:rPr lang="es-AR" sz="2800" dirty="0" smtClean="0"/>
              <a:t>.</a:t>
            </a:r>
          </a:p>
          <a:p>
            <a:pPr marL="0" lvl="0" indent="0">
              <a:buNone/>
            </a:pPr>
            <a:endParaRPr lang="es-AR" sz="2800" dirty="0"/>
          </a:p>
          <a:p>
            <a:pPr lvl="0"/>
            <a:r>
              <a:rPr lang="es-AR" sz="2800" dirty="0"/>
              <a:t>Circulación de la comunicación, centralidad del docente en la conducción de la actividad, facilitación de la comunicación grupal</a:t>
            </a:r>
            <a:r>
              <a:rPr lang="es-AR" sz="2800" dirty="0" smtClean="0"/>
              <a:t>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1430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051"/>
          </a:xfrm>
        </p:spPr>
        <p:txBody>
          <a:bodyPr>
            <a:normAutofit/>
          </a:bodyPr>
          <a:lstStyle/>
          <a:p>
            <a:pPr algn="r"/>
            <a:r>
              <a:rPr lang="es-AR" sz="1400" dirty="0"/>
              <a:t>Delia </a:t>
            </a:r>
            <a:r>
              <a:rPr lang="es-AR" sz="1400" dirty="0" err="1"/>
              <a:t>Azzerboni</a:t>
            </a:r>
            <a:r>
              <a:rPr lang="es-AR" sz="1400" dirty="0"/>
              <a:t> y Ruth </a:t>
            </a:r>
            <a:r>
              <a:rPr lang="es-AR" sz="1400" dirty="0" err="1"/>
              <a:t>Harf</a:t>
            </a:r>
            <a:r>
              <a:rPr lang="es-AR" sz="1400" dirty="0"/>
              <a:t>, en  Estrategias para la acción directiva. Condiciones para la gestión curricular y el acompañamiento pedagógico. Ediciones Novedades Educativas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1625" y="1365161"/>
            <a:ext cx="9932987" cy="489276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s-AR" sz="3200" dirty="0"/>
              <a:t>Enunciado de las consignas. </a:t>
            </a:r>
          </a:p>
          <a:p>
            <a:pPr lvl="0"/>
            <a:r>
              <a:rPr lang="es-AR" sz="3200" dirty="0"/>
              <a:t>Pertinencia de la actividad </a:t>
            </a:r>
            <a:r>
              <a:rPr lang="es-AR" sz="3200" dirty="0" smtClean="0"/>
              <a:t>seleccionada.</a:t>
            </a:r>
          </a:p>
          <a:p>
            <a:pPr lvl="0"/>
            <a:r>
              <a:rPr lang="es-AR" sz="3200" dirty="0" smtClean="0"/>
              <a:t>Pertinencia </a:t>
            </a:r>
            <a:r>
              <a:rPr lang="es-AR" sz="3200" dirty="0"/>
              <a:t>de la/s estrategia/s </a:t>
            </a:r>
            <a:r>
              <a:rPr lang="es-AR" sz="3200" dirty="0" smtClean="0"/>
              <a:t>seleccionada/s.</a:t>
            </a:r>
          </a:p>
          <a:p>
            <a:pPr lvl="0"/>
            <a:r>
              <a:rPr lang="es-AR" sz="3200" dirty="0" smtClean="0"/>
              <a:t>Selección </a:t>
            </a:r>
            <a:r>
              <a:rPr lang="es-AR" sz="3200" dirty="0"/>
              <a:t>y uso de recursos y </a:t>
            </a:r>
            <a:r>
              <a:rPr lang="es-AR" sz="3200" dirty="0" smtClean="0"/>
              <a:t>materiales.</a:t>
            </a:r>
            <a:endParaRPr lang="es-AR" sz="3200" dirty="0"/>
          </a:p>
          <a:p>
            <a:pPr lvl="0"/>
            <a:r>
              <a:rPr lang="es-AR" sz="3200" dirty="0"/>
              <a:t>Producciones de los alumnos.</a:t>
            </a:r>
          </a:p>
          <a:p>
            <a:r>
              <a:rPr lang="es-AR" sz="3200" dirty="0"/>
              <a:t>Instrumentos de evaluación de la actividad.</a:t>
            </a:r>
          </a:p>
        </p:txBody>
      </p:sp>
    </p:spTree>
    <p:extLst>
      <p:ext uri="{BB962C8B-B14F-4D97-AF65-F5344CB8AC3E}">
        <p14:creationId xmlns:p14="http://schemas.microsoft.com/office/powerpoint/2010/main" val="34355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D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225" y="238348"/>
            <a:ext cx="9690100" cy="1190403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Supuestos Falsos</a:t>
            </a:r>
            <a:br>
              <a:rPr lang="es-AR" b="1" dirty="0" smtClean="0"/>
            </a:br>
            <a:r>
              <a:rPr lang="es-AR" b="1" dirty="0" smtClean="0"/>
              <a:t>anclados </a:t>
            </a:r>
            <a:r>
              <a:rPr lang="es-AR" b="1" dirty="0"/>
              <a:t>en la tradición de la observación: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0512" y="1614489"/>
            <a:ext cx="9929813" cy="4414837"/>
          </a:xfrm>
          <a:solidFill>
            <a:srgbClr val="FFFFDD"/>
          </a:solidFill>
        </p:spPr>
        <p:txBody>
          <a:bodyPr>
            <a:noAutofit/>
          </a:bodyPr>
          <a:lstStyle/>
          <a:p>
            <a:r>
              <a:rPr lang="es-AR" sz="2800" dirty="0" smtClean="0">
                <a:solidFill>
                  <a:schemeClr val="tx1"/>
                </a:solidFill>
              </a:rPr>
              <a:t>Si </a:t>
            </a:r>
            <a:r>
              <a:rPr lang="es-AR" sz="2800" dirty="0">
                <a:solidFill>
                  <a:schemeClr val="tx1"/>
                </a:solidFill>
              </a:rPr>
              <a:t>se observa una clase, se la debe evaluar. </a:t>
            </a:r>
            <a:endParaRPr lang="es-A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r>
              <a:rPr lang="es-AR" sz="2800" dirty="0" smtClean="0">
                <a:solidFill>
                  <a:schemeClr val="tx1"/>
                </a:solidFill>
              </a:rPr>
              <a:t>La </a:t>
            </a:r>
            <a:r>
              <a:rPr lang="es-AR" sz="2800" dirty="0">
                <a:solidFill>
                  <a:schemeClr val="tx1"/>
                </a:solidFill>
              </a:rPr>
              <a:t>evaluación </a:t>
            </a:r>
            <a:r>
              <a:rPr lang="es-AR" sz="2800" dirty="0" smtClean="0">
                <a:solidFill>
                  <a:schemeClr val="tx1"/>
                </a:solidFill>
              </a:rPr>
              <a:t>se </a:t>
            </a:r>
            <a:r>
              <a:rPr lang="es-AR" sz="2800" dirty="0">
                <a:solidFill>
                  <a:schemeClr val="tx1"/>
                </a:solidFill>
              </a:rPr>
              <a:t>realiza </a:t>
            </a:r>
            <a:r>
              <a:rPr lang="es-AR" sz="2800" dirty="0" smtClean="0">
                <a:solidFill>
                  <a:schemeClr val="tx1"/>
                </a:solidFill>
              </a:rPr>
              <a:t>desde </a:t>
            </a:r>
            <a:r>
              <a:rPr lang="es-AR" sz="2800" dirty="0">
                <a:solidFill>
                  <a:schemeClr val="tx1"/>
                </a:solidFill>
              </a:rPr>
              <a:t>un “deber ser</a:t>
            </a:r>
            <a:r>
              <a:rPr lang="es-AR" sz="2800" dirty="0" smtClean="0">
                <a:solidFill>
                  <a:schemeClr val="tx1"/>
                </a:solidFill>
              </a:rPr>
              <a:t>” que se sintetiza en una serie de categorías didácticas preestablecidas. </a:t>
            </a:r>
          </a:p>
          <a:p>
            <a:pPr marL="0" indent="0">
              <a:buNone/>
            </a:pPr>
            <a:endParaRPr lang="es-AR" sz="2800" dirty="0" smtClean="0">
              <a:solidFill>
                <a:schemeClr val="tx1"/>
              </a:solidFill>
            </a:endParaRPr>
          </a:p>
          <a:p>
            <a:r>
              <a:rPr lang="es-AR" sz="2800" dirty="0" smtClean="0">
                <a:solidFill>
                  <a:schemeClr val="tx1"/>
                </a:solidFill>
              </a:rPr>
              <a:t>Las </a:t>
            </a:r>
            <a:r>
              <a:rPr lang="es-AR" sz="2800" dirty="0">
                <a:solidFill>
                  <a:schemeClr val="tx1"/>
                </a:solidFill>
              </a:rPr>
              <a:t>categorías didácticas se gradúan respecto a su grado de acercamiento al “deber ser”, en una grilla de observación. </a:t>
            </a:r>
          </a:p>
          <a:p>
            <a:pPr marL="0" indent="0">
              <a:buNone/>
            </a:pPr>
            <a:endParaRPr lang="es-A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D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4407" y="624110"/>
            <a:ext cx="9740206" cy="690340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Supuestos </a:t>
            </a:r>
            <a:r>
              <a:rPr lang="es-AR" b="1" dirty="0"/>
              <a:t>que necesitan ser construidos: </a:t>
            </a:r>
            <a:br>
              <a:rPr lang="es-AR" b="1" dirty="0"/>
            </a:b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1370" y="1428750"/>
            <a:ext cx="10061574" cy="4957148"/>
          </a:xfrm>
          <a:solidFill>
            <a:srgbClr val="FFFFDD"/>
          </a:solidFill>
        </p:spPr>
        <p:txBody>
          <a:bodyPr>
            <a:noAutofit/>
          </a:bodyPr>
          <a:lstStyle/>
          <a:p>
            <a:pPr algn="just"/>
            <a:r>
              <a:rPr lang="es-AR" sz="2800" dirty="0" smtClean="0">
                <a:solidFill>
                  <a:schemeClr val="tx1"/>
                </a:solidFill>
              </a:rPr>
              <a:t>La </a:t>
            </a:r>
            <a:r>
              <a:rPr lang="es-AR" sz="2800" dirty="0">
                <a:solidFill>
                  <a:schemeClr val="tx1"/>
                </a:solidFill>
              </a:rPr>
              <a:t>reflexión sobre la enseñanza es un ejercicio analítico no evaluativo: </a:t>
            </a:r>
            <a:r>
              <a:rPr lang="es-AR" sz="2800" b="1" dirty="0">
                <a:solidFill>
                  <a:schemeClr val="tx1"/>
                </a:solidFill>
              </a:rPr>
              <a:t>reflexionar es analizar. </a:t>
            </a:r>
            <a:endParaRPr lang="es-AR" sz="2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sz="2800" b="1" dirty="0">
              <a:solidFill>
                <a:schemeClr val="tx1"/>
              </a:solidFill>
            </a:endParaRPr>
          </a:p>
          <a:p>
            <a:pPr algn="just"/>
            <a:r>
              <a:rPr lang="es-AR" sz="2800" dirty="0" smtClean="0">
                <a:solidFill>
                  <a:schemeClr val="tx1"/>
                </a:solidFill>
              </a:rPr>
              <a:t>La </a:t>
            </a:r>
            <a:r>
              <a:rPr lang="es-AR" sz="2800" dirty="0">
                <a:solidFill>
                  <a:schemeClr val="tx1"/>
                </a:solidFill>
              </a:rPr>
              <a:t>reflexión se realiza desde </a:t>
            </a:r>
            <a:r>
              <a:rPr lang="es-AR" sz="2800" b="1" dirty="0">
                <a:solidFill>
                  <a:schemeClr val="tx1"/>
                </a:solidFill>
              </a:rPr>
              <a:t>lo que una clase “es” </a:t>
            </a:r>
            <a:r>
              <a:rPr lang="es-AR" sz="2800" dirty="0">
                <a:solidFill>
                  <a:schemeClr val="tx1"/>
                </a:solidFill>
              </a:rPr>
              <a:t>y no desde lo que la clase debió ser. </a:t>
            </a:r>
            <a:endParaRPr lang="es-AR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AR" sz="2800" dirty="0">
              <a:solidFill>
                <a:schemeClr val="tx1"/>
              </a:solidFill>
            </a:endParaRPr>
          </a:p>
          <a:p>
            <a:pPr algn="just"/>
            <a:r>
              <a:rPr lang="es-AR" sz="2800" dirty="0" smtClean="0">
                <a:solidFill>
                  <a:schemeClr val="tx1"/>
                </a:solidFill>
              </a:rPr>
              <a:t>Como </a:t>
            </a:r>
            <a:r>
              <a:rPr lang="es-AR" sz="2800" dirty="0">
                <a:solidFill>
                  <a:schemeClr val="tx1"/>
                </a:solidFill>
              </a:rPr>
              <a:t>cada clase “es” diferente, no es posible definir categorías preestablecidas que vayan a darse con seguridad en una clase, </a:t>
            </a:r>
            <a:r>
              <a:rPr lang="es-AR" sz="2800" b="1" dirty="0">
                <a:solidFill>
                  <a:schemeClr val="tx1"/>
                </a:solidFill>
              </a:rPr>
              <a:t>cada clase “invita” </a:t>
            </a:r>
            <a:r>
              <a:rPr lang="es-AR" sz="2800" dirty="0">
                <a:solidFill>
                  <a:schemeClr val="tx1"/>
                </a:solidFill>
              </a:rPr>
              <a:t>a ser reflexionada desde algún lugar. </a:t>
            </a:r>
          </a:p>
        </p:txBody>
      </p:sp>
    </p:spTree>
    <p:extLst>
      <p:ext uri="{BB962C8B-B14F-4D97-AF65-F5344CB8AC3E}">
        <p14:creationId xmlns:p14="http://schemas.microsoft.com/office/powerpoint/2010/main" val="40939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285" y="685800"/>
            <a:ext cx="8512935" cy="7695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b="1" dirty="0"/>
              <a:t>2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a.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74253"/>
            <a:ext cx="10172700" cy="4869421"/>
          </a:xfrm>
          <a:solidFill>
            <a:srgbClr val="FFFFDD"/>
          </a:solidFill>
        </p:spPr>
        <p:txBody>
          <a:bodyPr>
            <a:noAutofit/>
          </a:bodyPr>
          <a:lstStyle/>
          <a:p>
            <a:pPr algn="ctr">
              <a:buClrTx/>
              <a:buFont typeface="Wingdings" panose="05000000000000000000" pitchFamily="2" charset="2"/>
              <a:buChar char="ü"/>
            </a:pPr>
            <a:r>
              <a:rPr lang="es-AR" sz="5400" dirty="0" smtClean="0">
                <a:latin typeface="Mistral" panose="03090702030407020403" pitchFamily="66" charset="0"/>
              </a:rPr>
              <a:t> Momento de análisis “propio”</a:t>
            </a:r>
          </a:p>
          <a:p>
            <a:pPr algn="ctr">
              <a:buClrTx/>
              <a:buFont typeface="Wingdings" panose="05000000000000000000" pitchFamily="2" charset="2"/>
              <a:buChar char="ü"/>
            </a:pPr>
            <a:endParaRPr lang="es-AR" sz="5400" dirty="0">
              <a:latin typeface="Mistral" panose="03090702030407020403" pitchFamily="66" charset="0"/>
            </a:endParaRPr>
          </a:p>
          <a:p>
            <a:pPr algn="ctr">
              <a:buClrTx/>
              <a:buFont typeface="Wingdings" panose="05000000000000000000" pitchFamily="2" charset="2"/>
              <a:buChar char="ü"/>
            </a:pPr>
            <a:endParaRPr lang="es-AR" sz="5400" dirty="0" smtClean="0">
              <a:latin typeface="Mistral" panose="03090702030407020403" pitchFamily="66" charset="0"/>
            </a:endParaRPr>
          </a:p>
          <a:p>
            <a:pPr algn="ctr">
              <a:buClrTx/>
              <a:buFont typeface="Wingdings" panose="05000000000000000000" pitchFamily="2" charset="2"/>
              <a:buChar char="ü"/>
            </a:pPr>
            <a:endParaRPr lang="es-AR" sz="5400" dirty="0" smtClean="0">
              <a:latin typeface="Mistral" panose="03090702030407020403" pitchFamily="66" charset="0"/>
            </a:endParaRPr>
          </a:p>
          <a:p>
            <a:pPr algn="ctr">
              <a:buClrTx/>
              <a:buFont typeface="Wingdings" panose="05000000000000000000" pitchFamily="2" charset="2"/>
              <a:buChar char="ü"/>
            </a:pPr>
            <a:r>
              <a:rPr lang="es-AR" sz="4000" dirty="0" smtClean="0">
                <a:latin typeface="Mistral" panose="03090702030407020403" pitchFamily="66" charset="0"/>
              </a:rPr>
              <a:t>Momento de análisis </a:t>
            </a:r>
            <a:r>
              <a:rPr lang="es-AR" sz="5400" dirty="0" smtClean="0">
                <a:latin typeface="Mistral" panose="03090702030407020403" pitchFamily="66" charset="0"/>
              </a:rPr>
              <a:t>compartido con el docente</a:t>
            </a:r>
            <a:endParaRPr lang="es-AR" sz="5400" dirty="0">
              <a:latin typeface="Mistral" panose="03090702030407020403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21" y="2938127"/>
            <a:ext cx="2181225" cy="22185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49" y="2938127"/>
            <a:ext cx="4681471" cy="22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739" y="446568"/>
            <a:ext cx="9619267" cy="1280890"/>
          </a:xfrm>
        </p:spPr>
        <p:txBody>
          <a:bodyPr>
            <a:noAutofit/>
          </a:bodyPr>
          <a:lstStyle/>
          <a:p>
            <a:pPr algn="ctr"/>
            <a:r>
              <a:rPr lang="es-AR" sz="3200" dirty="0" smtClean="0"/>
              <a:t>Las</a:t>
            </a:r>
            <a:r>
              <a:rPr lang="es-AR" sz="3200" b="1" dirty="0"/>
              <a:t> conversaciones con los </a:t>
            </a:r>
            <a:r>
              <a:rPr lang="es-AR" sz="3200" b="1" dirty="0" smtClean="0"/>
              <a:t>docentes </a:t>
            </a:r>
            <a:r>
              <a:rPr lang="es-AR" sz="3200" dirty="0" smtClean="0"/>
              <a:t>son </a:t>
            </a:r>
            <a:r>
              <a:rPr lang="es-AR" sz="3200" dirty="0"/>
              <a:t>el punto clave de este </a:t>
            </a:r>
            <a:r>
              <a:rPr lang="es-AR" sz="3200" dirty="0" smtClean="0"/>
              <a:t>proceso…</a:t>
            </a:r>
            <a:br>
              <a:rPr lang="es-AR" sz="3200" dirty="0" smtClean="0"/>
            </a:br>
            <a:r>
              <a:rPr lang="es-AR" sz="3200" dirty="0" smtClean="0"/>
              <a:t> </a:t>
            </a:r>
            <a:r>
              <a:rPr lang="es-AR" sz="3200" b="1" dirty="0" smtClean="0"/>
              <a:t>¿</a:t>
            </a:r>
            <a:r>
              <a:rPr lang="es-AR" sz="3200" b="1" dirty="0"/>
              <a:t>Cómo </a:t>
            </a:r>
            <a:r>
              <a:rPr lang="es-AR" sz="3200" b="1" dirty="0" smtClean="0"/>
              <a:t>encararlas?</a:t>
            </a:r>
            <a:endParaRPr lang="es-AR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0901" y="4301289"/>
            <a:ext cx="9650523" cy="2142374"/>
          </a:xfrm>
          <a:solidFill>
            <a:srgbClr val="FFFFDD"/>
          </a:solidFill>
        </p:spPr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r>
              <a:rPr lang="es-A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RECORDAR QUE: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s-AR" sz="2400" dirty="0" smtClean="0">
                <a:solidFill>
                  <a:schemeClr val="tx1"/>
                </a:solidFill>
              </a:rPr>
              <a:t>Involucra </a:t>
            </a:r>
            <a:r>
              <a:rPr lang="es-AR" sz="2400" dirty="0">
                <a:solidFill>
                  <a:schemeClr val="tx1"/>
                </a:solidFill>
              </a:rPr>
              <a:t>una dimensión relacional. </a:t>
            </a:r>
            <a:endParaRPr lang="es-AR" sz="2400" dirty="0" smtClean="0">
              <a:solidFill>
                <a:schemeClr val="tx1"/>
              </a:solidFill>
            </a:endParaRP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s-AR" sz="2400" dirty="0" smtClean="0">
                <a:solidFill>
                  <a:schemeClr val="tx1"/>
                </a:solidFill>
              </a:rPr>
              <a:t>Ir más allá de la primera impresión. </a:t>
            </a:r>
            <a:endParaRPr lang="es-AR" sz="2400" dirty="0">
              <a:solidFill>
                <a:schemeClr val="tx1"/>
              </a:solidFill>
            </a:endParaRP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s-AR" sz="2400" dirty="0" smtClean="0">
                <a:solidFill>
                  <a:schemeClr val="tx1"/>
                </a:solidFill>
              </a:rPr>
              <a:t>Son una </a:t>
            </a:r>
            <a:r>
              <a:rPr lang="es-AR" sz="2400" dirty="0">
                <a:solidFill>
                  <a:schemeClr val="tx1"/>
                </a:solidFill>
              </a:rPr>
              <a:t>fuente ineludible de información. </a:t>
            </a:r>
            <a:endParaRPr lang="es-AR" sz="2400" dirty="0" smtClean="0">
              <a:solidFill>
                <a:schemeClr val="tx1"/>
              </a:solidFill>
            </a:endParaRP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s-AR" sz="2400" dirty="0" smtClean="0">
                <a:solidFill>
                  <a:schemeClr val="tx1"/>
                </a:solidFill>
              </a:rPr>
              <a:t>Escucharlos</a:t>
            </a:r>
            <a:r>
              <a:rPr lang="es-AR" sz="2400" dirty="0">
                <a:solidFill>
                  <a:schemeClr val="tx1"/>
                </a:solidFill>
              </a:rPr>
              <a:t>. </a:t>
            </a:r>
            <a:r>
              <a:rPr lang="es-AR" sz="2400" dirty="0" smtClean="0">
                <a:solidFill>
                  <a:schemeClr val="tx1"/>
                </a:solidFill>
              </a:rPr>
              <a:t>Registrar </a:t>
            </a:r>
            <a:r>
              <a:rPr lang="es-AR" sz="2400" dirty="0">
                <a:solidFill>
                  <a:schemeClr val="tx1"/>
                </a:solidFill>
              </a:rPr>
              <a:t>las necesidades de los docentes</a:t>
            </a:r>
            <a:r>
              <a:rPr lang="es-AR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2084645"/>
            <a:ext cx="3614738" cy="18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0321" y="1133340"/>
            <a:ext cx="7778840" cy="4984125"/>
          </a:xfrm>
          <a:solidFill>
            <a:srgbClr val="FFFFDD"/>
          </a:solidFill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</a:pPr>
            <a:r>
              <a:rPr lang="es-AR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PEDAGÓGICA ES</a:t>
            </a:r>
            <a:r>
              <a:rPr lang="es-AR" sz="3100" dirty="0"/>
              <a:t>: </a:t>
            </a:r>
            <a:br>
              <a:rPr lang="es-AR" sz="3100" dirty="0"/>
            </a:br>
            <a:r>
              <a:rPr lang="es-AR" sz="2700" dirty="0"/>
              <a:t>“El trabajo docente que se desarrolla en el </a:t>
            </a:r>
            <a:r>
              <a:rPr lang="es-AR" sz="2700" dirty="0" smtClean="0"/>
              <a:t/>
            </a:r>
            <a:br>
              <a:rPr lang="es-AR" sz="2700" dirty="0" smtClean="0"/>
            </a:br>
            <a:r>
              <a:rPr lang="es-AR" sz="2700" dirty="0" smtClean="0"/>
              <a:t>contexto </a:t>
            </a:r>
            <a:r>
              <a:rPr lang="es-AR" sz="2700" dirty="0"/>
              <a:t>del </a:t>
            </a:r>
            <a:r>
              <a:rPr lang="es-AR" sz="2700" b="1" dirty="0" smtClean="0"/>
              <a:t>aula</a:t>
            </a:r>
            <a:r>
              <a:rPr lang="es-AR" sz="2700" dirty="0" smtClean="0"/>
              <a:t/>
            </a:r>
            <a:br>
              <a:rPr lang="es-AR" sz="2700" dirty="0" smtClean="0"/>
            </a:br>
            <a:r>
              <a:rPr lang="es-AR" sz="2700" dirty="0" smtClean="0"/>
              <a:t> </a:t>
            </a:r>
            <a:r>
              <a:rPr lang="es-AR" sz="2700" dirty="0"/>
              <a:t>en el que se pone de manifiesto </a:t>
            </a:r>
            <a:r>
              <a:rPr lang="es-AR" sz="2700" dirty="0" smtClean="0"/>
              <a:t>una</a:t>
            </a:r>
            <a:br>
              <a:rPr lang="es-AR" sz="2700" dirty="0" smtClean="0"/>
            </a:br>
            <a:r>
              <a:rPr lang="es-AR" sz="2700" dirty="0" smtClean="0"/>
              <a:t> </a:t>
            </a:r>
            <a:r>
              <a:rPr lang="es-AR" sz="2700" dirty="0"/>
              <a:t>determinada </a:t>
            </a:r>
            <a:r>
              <a:rPr lang="es-AR" sz="2700" b="1" dirty="0" smtClean="0"/>
              <a:t>relación</a:t>
            </a:r>
            <a:r>
              <a:rPr lang="es-AR" sz="2700" dirty="0" smtClean="0"/>
              <a:t/>
            </a:r>
            <a:br>
              <a:rPr lang="es-AR" sz="2700" dirty="0" smtClean="0"/>
            </a:br>
            <a:r>
              <a:rPr lang="es-AR" sz="2700" dirty="0" smtClean="0"/>
              <a:t> </a:t>
            </a:r>
            <a:r>
              <a:rPr lang="es-AR" sz="2700" b="1" i="1" dirty="0" smtClean="0"/>
              <a:t>docente – conocimiento - alumno</a:t>
            </a:r>
            <a:r>
              <a:rPr lang="es-AR" sz="2700" b="1" i="1" dirty="0"/>
              <a:t>, </a:t>
            </a:r>
            <a:r>
              <a:rPr lang="es-AR" sz="2700" b="1" i="1" dirty="0" smtClean="0"/>
              <a:t/>
            </a:r>
            <a:br>
              <a:rPr lang="es-AR" sz="2700" b="1" i="1" dirty="0" smtClean="0"/>
            </a:br>
            <a:r>
              <a:rPr lang="es-AR" sz="2700" dirty="0" smtClean="0"/>
              <a:t>centrada </a:t>
            </a:r>
            <a:r>
              <a:rPr lang="es-AR" sz="2700" dirty="0"/>
              <a:t>en el enseñar y el aprender”.</a:t>
            </a:r>
          </a:p>
        </p:txBody>
      </p:sp>
    </p:spTree>
    <p:extLst>
      <p:ext uri="{BB962C8B-B14F-4D97-AF65-F5344CB8AC3E}">
        <p14:creationId xmlns:p14="http://schemas.microsoft.com/office/powerpoint/2010/main" val="14161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8958" y="806116"/>
            <a:ext cx="9204158" cy="5606715"/>
          </a:xfrm>
          <a:solidFill>
            <a:srgbClr val="EADEDA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sz="3200" dirty="0">
                <a:solidFill>
                  <a:schemeClr val="tx1"/>
                </a:solidFill>
              </a:rPr>
              <a:t>Incluir siempre valoraciones positivas y mensajes de aliento</a:t>
            </a:r>
            <a:r>
              <a:rPr lang="es-AR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s-AR" sz="3200" dirty="0">
              <a:solidFill>
                <a:schemeClr val="tx1"/>
              </a:solidFill>
            </a:endParaRPr>
          </a:p>
          <a:p>
            <a:pPr algn="just"/>
            <a:r>
              <a:rPr lang="es-AR" sz="3200" dirty="0">
                <a:solidFill>
                  <a:schemeClr val="tx1"/>
                </a:solidFill>
              </a:rPr>
              <a:t>Generar preguntas para comprender mejor los razonamientos de cada </a:t>
            </a:r>
            <a:r>
              <a:rPr lang="es-AR" sz="3200" dirty="0" smtClean="0">
                <a:solidFill>
                  <a:schemeClr val="tx1"/>
                </a:solidFill>
              </a:rPr>
              <a:t>docente, </a:t>
            </a:r>
            <a:r>
              <a:rPr lang="es-AR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</a:t>
            </a:r>
            <a:r>
              <a:rPr lang="es-AR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DECISIONES</a:t>
            </a:r>
            <a:r>
              <a:rPr lang="es-AR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que </a:t>
            </a:r>
            <a:r>
              <a:rPr lang="es-AR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ha tomado, Interpelar </a:t>
            </a:r>
            <a:r>
              <a:rPr lang="es-AR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</a:t>
            </a:r>
            <a:r>
              <a:rPr lang="es-AR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CATEGORÍAS DIDÁCTICAS </a:t>
            </a:r>
            <a:r>
              <a:rPr lang="es-AR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implicadas en esas </a:t>
            </a:r>
            <a:r>
              <a:rPr lang="es-AR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decisiones</a:t>
            </a:r>
            <a:r>
              <a:rPr lang="es-AR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AR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develar </a:t>
            </a:r>
            <a:r>
              <a:rPr lang="es-AR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</a:t>
            </a:r>
            <a:r>
              <a:rPr lang="es-AR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SUPUESTOS SUBYACENTES </a:t>
            </a:r>
            <a:r>
              <a:rPr lang="es-AR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generadores de las decisiones.</a:t>
            </a:r>
          </a:p>
          <a:p>
            <a:pPr marL="0" indent="0" algn="just">
              <a:buNone/>
            </a:pPr>
            <a:endParaRPr lang="es-AR" sz="3200" dirty="0">
              <a:solidFill>
                <a:schemeClr val="tx1"/>
              </a:solidFill>
            </a:endParaRPr>
          </a:p>
          <a:p>
            <a:pPr algn="just"/>
            <a:r>
              <a:rPr lang="es-AR" sz="3200" dirty="0" smtClean="0">
                <a:solidFill>
                  <a:schemeClr val="tx1"/>
                </a:solidFill>
              </a:rPr>
              <a:t>Enfocar </a:t>
            </a:r>
            <a:r>
              <a:rPr lang="es-AR" sz="3200" dirty="0">
                <a:solidFill>
                  <a:schemeClr val="tx1"/>
                </a:solidFill>
              </a:rPr>
              <a:t>los comentarios en la práctica, NO en las cualidades personales de los docentes</a:t>
            </a:r>
            <a:r>
              <a:rPr lang="es-AR" sz="3200" dirty="0" smtClean="0">
                <a:solidFill>
                  <a:schemeClr val="tx1"/>
                </a:solidFill>
              </a:rPr>
              <a:t>.</a:t>
            </a:r>
            <a:endParaRPr lang="es-A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98679"/>
            <a:ext cx="9601200" cy="7823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DEFINIR UN CURSO DE ACCIÓN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700011"/>
            <a:ext cx="9601200" cy="4700789"/>
          </a:xfrm>
          <a:solidFill>
            <a:srgbClr val="FFFFCC">
              <a:alpha val="92941"/>
            </a:srgb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s-AR" sz="2400" b="1" dirty="0">
                <a:solidFill>
                  <a:schemeClr val="tx1"/>
                </a:solidFill>
                <a:latin typeface="+mj-lt"/>
              </a:rPr>
              <a:t>A partir de </a:t>
            </a:r>
            <a:r>
              <a:rPr lang="es-AR" sz="2400" b="1" dirty="0" smtClean="0">
                <a:solidFill>
                  <a:schemeClr val="tx1"/>
                </a:solidFill>
                <a:latin typeface="+mj-lt"/>
              </a:rPr>
              <a:t>lo anterior se </a:t>
            </a:r>
            <a:r>
              <a:rPr lang="es-AR" sz="2400" b="1" dirty="0">
                <a:solidFill>
                  <a:schemeClr val="tx1"/>
                </a:solidFill>
                <a:latin typeface="+mj-lt"/>
              </a:rPr>
              <a:t>construye la </a:t>
            </a:r>
            <a:r>
              <a:rPr lang="es-AR" sz="2400" b="1" dirty="0" smtClean="0">
                <a:solidFill>
                  <a:schemeClr val="tx1"/>
                </a:solidFill>
                <a:latin typeface="+mj-lt"/>
              </a:rPr>
              <a:t>orientación.</a:t>
            </a:r>
          </a:p>
          <a:p>
            <a:pPr marL="0" indent="0" algn="just">
              <a:buNone/>
            </a:pPr>
            <a:endParaRPr lang="es-AR" sz="24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AR" sz="2400" b="1" dirty="0" smtClean="0">
                <a:solidFill>
                  <a:schemeClr val="tx1"/>
                </a:solidFill>
                <a:latin typeface="+mj-lt"/>
              </a:rPr>
              <a:t>Alentar </a:t>
            </a:r>
            <a:r>
              <a:rPr lang="es-AR" sz="2400" b="1" dirty="0">
                <a:solidFill>
                  <a:schemeClr val="tx1"/>
                </a:solidFill>
                <a:latin typeface="+mj-lt"/>
              </a:rPr>
              <a:t>la búsqueda conjunta de caminos alternativos, a buscar y probar otras estrategias de enseñanza y pensar nuevas posibilidades de acción</a:t>
            </a:r>
            <a:r>
              <a:rPr lang="es-AR" sz="24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es-AR" sz="24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AR" sz="2400" b="1" dirty="0">
                <a:solidFill>
                  <a:schemeClr val="tx1"/>
                </a:solidFill>
                <a:latin typeface="+mj-lt"/>
              </a:rPr>
              <a:t>Fomentar la búsqueda de material, la lectura, el intercambio de ideas y estrategias, etc</a:t>
            </a:r>
            <a:r>
              <a:rPr lang="es-AR" sz="24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es-AR" sz="24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AR" sz="2400" b="1" dirty="0" smtClean="0">
                <a:solidFill>
                  <a:schemeClr val="tx1"/>
                </a:solidFill>
                <a:latin typeface="+mj-lt"/>
              </a:rPr>
              <a:t>Construir </a:t>
            </a:r>
            <a:r>
              <a:rPr lang="es-AR" sz="2400" b="1" dirty="0">
                <a:solidFill>
                  <a:schemeClr val="tx1"/>
                </a:solidFill>
                <a:latin typeface="+mj-lt"/>
              </a:rPr>
              <a:t>con los docentes acuerdos para que mejoren sus </a:t>
            </a:r>
            <a:r>
              <a:rPr lang="es-AR" sz="2400" b="1" dirty="0" smtClean="0">
                <a:solidFill>
                  <a:schemeClr val="tx1"/>
                </a:solidFill>
                <a:latin typeface="+mj-lt"/>
              </a:rPr>
              <a:t>prácticas. </a:t>
            </a:r>
            <a:endParaRPr lang="es-AR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3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3075" y="771526"/>
            <a:ext cx="9601200" cy="5081587"/>
          </a:xfrm>
        </p:spPr>
        <p:txBody>
          <a:bodyPr>
            <a:normAutofit/>
          </a:bodyPr>
          <a:lstStyle/>
          <a:p>
            <a:pPr algn="just"/>
            <a:r>
              <a:rPr lang="es-AR" sz="2800" dirty="0"/>
              <a:t>Ese camino de mejora será diferente para cada docente, de acuerdo con su experiencia, formación y cualidades</a:t>
            </a:r>
            <a:r>
              <a:rPr lang="es-AR" sz="2800" dirty="0" smtClean="0"/>
              <a:t>.</a:t>
            </a:r>
          </a:p>
          <a:p>
            <a:pPr marL="0" indent="0" algn="just">
              <a:buNone/>
            </a:pPr>
            <a:endParaRPr lang="es-AR" sz="2800" dirty="0"/>
          </a:p>
          <a:p>
            <a:pPr algn="just"/>
            <a:r>
              <a:rPr lang="es-AR" sz="2800" dirty="0" smtClean="0"/>
              <a:t>De </a:t>
            </a:r>
            <a:r>
              <a:rPr lang="es-AR" sz="2800" dirty="0"/>
              <a:t>nada sirve completar grillas y analizar las clases si </a:t>
            </a:r>
            <a:r>
              <a:rPr lang="es-AR" sz="2800" dirty="0" smtClean="0"/>
              <a:t>esa reflexión </a:t>
            </a:r>
            <a:r>
              <a:rPr lang="es-AR" sz="2800" dirty="0"/>
              <a:t>no vuelve al aula. Construir con los docentes acuerdos para </a:t>
            </a:r>
            <a:r>
              <a:rPr lang="es-AR" sz="2800" dirty="0" smtClean="0"/>
              <a:t>que mejoren </a:t>
            </a:r>
            <a:r>
              <a:rPr lang="es-AR" sz="2800" dirty="0"/>
              <a:t>sus prácticas es lo esencial. Apoyarlos para que lo logren es </a:t>
            </a:r>
            <a:r>
              <a:rPr lang="es-AR" sz="2800" dirty="0" smtClean="0"/>
              <a:t>la responsabilidad </a:t>
            </a:r>
            <a:r>
              <a:rPr lang="es-AR" sz="2800" dirty="0"/>
              <a:t>del equipo directivo.</a:t>
            </a:r>
          </a:p>
        </p:txBody>
      </p:sp>
    </p:spTree>
    <p:extLst>
      <p:ext uri="{BB962C8B-B14F-4D97-AF65-F5344CB8AC3E}">
        <p14:creationId xmlns:p14="http://schemas.microsoft.com/office/powerpoint/2010/main" val="12862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599" y="585788"/>
            <a:ext cx="10487026" cy="385286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AR" sz="3600" dirty="0"/>
              <a:t>¿Qué hay que saber para poder ayudar a los </a:t>
            </a:r>
            <a:r>
              <a:rPr lang="es-AR" sz="3600" dirty="0" smtClean="0"/>
              <a:t>docentes?</a:t>
            </a:r>
          </a:p>
          <a:p>
            <a:pPr marL="0" indent="0" algn="ctr">
              <a:buNone/>
            </a:pPr>
            <a:endParaRPr lang="es-AR" sz="3600" dirty="0"/>
          </a:p>
          <a:p>
            <a:pPr marL="0" indent="0" algn="ctr">
              <a:buNone/>
            </a:pPr>
            <a:r>
              <a:rPr lang="es-AR" sz="3600" dirty="0"/>
              <a:t>¿Qué puede aportar la mirada de alguien que no es experto en la didáctica de un área</a:t>
            </a:r>
            <a:r>
              <a:rPr lang="es-AR" sz="3600" dirty="0" smtClean="0"/>
              <a:t>?</a:t>
            </a:r>
          </a:p>
          <a:p>
            <a:pPr marL="0" indent="0" algn="ctr">
              <a:buNone/>
            </a:pPr>
            <a:endParaRPr lang="es-AR" sz="3600" dirty="0"/>
          </a:p>
          <a:p>
            <a:pPr marL="0" indent="0" algn="ctr">
              <a:buNone/>
            </a:pPr>
            <a:r>
              <a:rPr lang="es-AR" sz="3600" dirty="0"/>
              <a:t> ¿Alcanza con conocerlos enfoques de enseñanza vigentes?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80" y="4438650"/>
            <a:ext cx="281463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737" y="0"/>
            <a:ext cx="12006263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AR" sz="4000" dirty="0" smtClean="0"/>
          </a:p>
          <a:p>
            <a:pPr marL="0" indent="0" algn="ctr">
              <a:buNone/>
            </a:pPr>
            <a:r>
              <a:rPr lang="es-AR" sz="4300" dirty="0" smtClean="0"/>
              <a:t>La </a:t>
            </a:r>
            <a:r>
              <a:rPr lang="es-AR" sz="4300" dirty="0"/>
              <a:t>validez del asesoramiento </a:t>
            </a:r>
            <a:endParaRPr lang="es-AR" sz="4300" dirty="0" smtClean="0"/>
          </a:p>
          <a:p>
            <a:pPr marL="0" indent="0" algn="ctr">
              <a:buNone/>
            </a:pPr>
            <a:endParaRPr lang="es-AR" sz="4300" dirty="0" smtClean="0"/>
          </a:p>
          <a:p>
            <a:pPr marL="0" indent="0" algn="ctr">
              <a:buNone/>
            </a:pPr>
            <a:r>
              <a:rPr lang="es-AR" sz="4300" u="sng" dirty="0" smtClean="0"/>
              <a:t>no </a:t>
            </a:r>
            <a:r>
              <a:rPr lang="es-AR" sz="4300" u="sng" dirty="0"/>
              <a:t>está </a:t>
            </a:r>
            <a:r>
              <a:rPr lang="es-AR" sz="4300" dirty="0"/>
              <a:t>dada por el </a:t>
            </a:r>
            <a:r>
              <a:rPr lang="es-AR" sz="4300" dirty="0" smtClean="0"/>
              <a:t>saber específico </a:t>
            </a:r>
            <a:r>
              <a:rPr lang="es-AR" sz="4300" dirty="0"/>
              <a:t>de la didáctica disciplinar de cada área, </a:t>
            </a:r>
            <a:endParaRPr lang="es-AR" sz="4300" dirty="0" smtClean="0"/>
          </a:p>
          <a:p>
            <a:pPr marL="0" indent="0" algn="ctr">
              <a:buNone/>
            </a:pPr>
            <a:endParaRPr lang="es-AR" sz="4300" dirty="0" smtClean="0"/>
          </a:p>
          <a:p>
            <a:pPr marL="0" indent="0" algn="ctr">
              <a:buNone/>
            </a:pPr>
            <a:r>
              <a:rPr lang="es-AR" sz="4300" dirty="0" smtClean="0"/>
              <a:t>sino </a:t>
            </a:r>
            <a:r>
              <a:rPr lang="es-AR" sz="4300" dirty="0"/>
              <a:t>por la </a:t>
            </a:r>
            <a:r>
              <a:rPr lang="es-AR" sz="4300" u="sng" dirty="0" smtClean="0"/>
              <a:t>comprensión reflexiva </a:t>
            </a:r>
            <a:r>
              <a:rPr lang="es-AR" sz="4300" u="sng" dirty="0"/>
              <a:t>y global </a:t>
            </a:r>
            <a:r>
              <a:rPr lang="es-AR" sz="4300" dirty="0"/>
              <a:t>acerca de lo que es una buena práctica de enseñanza.</a:t>
            </a:r>
            <a:r>
              <a:rPr lang="es-AR" sz="4000" dirty="0"/>
              <a:t> </a:t>
            </a:r>
            <a:endParaRPr lang="es-AR" sz="4000" dirty="0" smtClean="0"/>
          </a:p>
          <a:p>
            <a:pPr marL="0" indent="0" algn="ctr">
              <a:buNone/>
            </a:pPr>
            <a:endParaRPr lang="es-AR" sz="4000" dirty="0" smtClean="0"/>
          </a:p>
          <a:p>
            <a:pPr marL="0" indent="0" algn="ctr">
              <a:buNone/>
            </a:pPr>
            <a:r>
              <a:rPr lang="es-AR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Sobrevivir </a:t>
            </a:r>
            <a:r>
              <a:rPr lang="es-AR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aula | Hernán Aldana |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39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9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dirty="0" smtClean="0"/>
              <a:t>ESTRATEGIAS DE ASESORAMIENTO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5286" y="1987466"/>
            <a:ext cx="9649326" cy="439524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a. ASESORAMIENTO MEDIANTE UN EXPERTO EXTERNO</a:t>
            </a:r>
            <a:r>
              <a:rPr lang="es-AR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r>
              <a:rPr lang="es-AR" sz="2000" dirty="0" smtClean="0"/>
              <a:t>DESARROLLO/ ABORDAJE DE UNA TEMÁTICA DETERMINADA.</a:t>
            </a:r>
          </a:p>
          <a:p>
            <a:endParaRPr lang="es-AR" sz="2000" dirty="0" smtClean="0"/>
          </a:p>
          <a:p>
            <a:r>
              <a:rPr lang="es-AR" sz="2000" b="1" u="sng" dirty="0" smtClean="0"/>
              <a:t>El equipo directivo:</a:t>
            </a:r>
          </a:p>
          <a:p>
            <a:pPr lvl="2"/>
            <a:r>
              <a:rPr lang="es-AR" sz="2000" dirty="0" smtClean="0"/>
              <a:t>DEFINE EJES /SITUACION PROBLEMÁTICA</a:t>
            </a:r>
          </a:p>
          <a:p>
            <a:pPr lvl="2"/>
            <a:r>
              <a:rPr lang="es-AR" sz="2000" dirty="0" smtClean="0"/>
              <a:t>INVITA AL EXPERTO EXTERNO</a:t>
            </a:r>
          </a:p>
          <a:p>
            <a:pPr lvl="2"/>
            <a:r>
              <a:rPr lang="es-AR" sz="2000" dirty="0" smtClean="0"/>
              <a:t>SE REÚNE</a:t>
            </a:r>
          </a:p>
          <a:p>
            <a:pPr lvl="2"/>
            <a:r>
              <a:rPr lang="es-AR" sz="2000" dirty="0" smtClean="0"/>
              <a:t>SE DIAGNOSTICAN LAS NECESIDADES INSTITUCIONALES</a:t>
            </a:r>
          </a:p>
          <a:p>
            <a:pPr marL="0" indent="0">
              <a:buNone/>
            </a:pP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5967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599" y="914401"/>
            <a:ext cx="9815513" cy="51577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ASESORAMIENTO GRUPAL</a:t>
            </a:r>
            <a:r>
              <a:rPr lang="es-AR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</a:p>
          <a:p>
            <a:pPr lvl="1"/>
            <a:r>
              <a:rPr lang="es-AR" dirty="0" smtClean="0">
                <a:solidFill>
                  <a:schemeClr val="tx1"/>
                </a:solidFill>
              </a:rPr>
              <a:t>SE SUSTENTA EN LA CONVICCION DE QUE EL GRUPO TIENE VALOR COMO </a:t>
            </a:r>
            <a:r>
              <a:rPr lang="es-AR" u="sng" dirty="0" smtClean="0">
                <a:solidFill>
                  <a:schemeClr val="tx1"/>
                </a:solidFill>
              </a:rPr>
              <a:t>POTENCIADOR</a:t>
            </a:r>
            <a:r>
              <a:rPr lang="es-AR" dirty="0" smtClean="0">
                <a:solidFill>
                  <a:schemeClr val="tx1"/>
                </a:solidFill>
              </a:rPr>
              <a:t> DE LOS PROCESOS DE APRENDIZAJE.</a:t>
            </a:r>
          </a:p>
          <a:p>
            <a:pPr marL="457200" lvl="1" indent="0">
              <a:buNone/>
            </a:pPr>
            <a:endParaRPr lang="es-AR" dirty="0">
              <a:solidFill>
                <a:schemeClr val="tx1"/>
              </a:solidFill>
            </a:endParaRPr>
          </a:p>
          <a:p>
            <a:r>
              <a:rPr lang="es-A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ASESORAMIENTO POR ESCRITO</a:t>
            </a:r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buNone/>
            </a:pPr>
            <a:r>
              <a:rPr lang="es-AR" dirty="0" smtClean="0">
                <a:solidFill>
                  <a:schemeClr val="tx1"/>
                </a:solidFill>
              </a:rPr>
              <a:t>MODALIDADES HABITUALES:</a:t>
            </a:r>
          </a:p>
          <a:p>
            <a:pPr lvl="1"/>
            <a:r>
              <a:rPr lang="es-AR" dirty="0" smtClean="0">
                <a:solidFill>
                  <a:schemeClr val="tx1"/>
                </a:solidFill>
              </a:rPr>
              <a:t>CUANDO SE HACE UNA OBSERVACION DE UNA CLASE Y LUEGO UNA “DEVOLUCIÓN”</a:t>
            </a:r>
          </a:p>
          <a:p>
            <a:pPr lvl="1"/>
            <a:r>
              <a:rPr lang="es-AR" dirty="0" smtClean="0">
                <a:solidFill>
                  <a:schemeClr val="tx1"/>
                </a:solidFill>
              </a:rPr>
              <a:t>CUANDO RECIBE LA PLANIFICACIÓN DE UN DOCENTE Y HACE “UNA DEVOLUCIÓN”</a:t>
            </a:r>
          </a:p>
          <a:p>
            <a:pPr marL="457200" lvl="1" indent="0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530352" lvl="1" indent="0">
              <a:buNone/>
            </a:pPr>
            <a:r>
              <a:rPr lang="es-AR" b="1" dirty="0" smtClean="0">
                <a:solidFill>
                  <a:schemeClr val="tx1"/>
                </a:solidFill>
              </a:rPr>
              <a:t>(NO TODA DEVOLUCION CONSTITUYE UN ASESORAMIENTO. LA INTENCIÓN ES DISTINTA)</a:t>
            </a:r>
          </a:p>
          <a:p>
            <a:pPr marL="530352" lvl="1" indent="0">
              <a:buNone/>
            </a:pPr>
            <a:endParaRPr lang="es-AR" b="1" dirty="0">
              <a:solidFill>
                <a:schemeClr val="tx1"/>
              </a:solidFill>
            </a:endParaRPr>
          </a:p>
          <a:p>
            <a:r>
              <a:rPr lang="es-A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ASESORAMIENTO INTERINDIVIDUAL / INTERSUBJETIVO:</a:t>
            </a:r>
            <a:r>
              <a:rPr lang="es-AR" dirty="0">
                <a:solidFill>
                  <a:schemeClr val="tx1"/>
                </a:solidFill>
              </a:rPr>
              <a:t> </a:t>
            </a:r>
            <a:endParaRPr lang="es-AR" dirty="0" smtClean="0">
              <a:solidFill>
                <a:schemeClr val="tx1"/>
              </a:solidFill>
            </a:endParaRPr>
          </a:p>
          <a:p>
            <a:pPr lvl="1"/>
            <a:r>
              <a:rPr lang="es-AR" dirty="0" smtClean="0">
                <a:solidFill>
                  <a:schemeClr val="tx1"/>
                </a:solidFill>
              </a:rPr>
              <a:t>ASESORAMIENTO INDIVIDUAL - ENTREVISTA </a:t>
            </a:r>
            <a:endParaRPr lang="es-AR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77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MONITOREAR LAS MEJORAS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57350"/>
            <a:ext cx="9601200" cy="421005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/>
              <a:t>I</a:t>
            </a:r>
            <a:r>
              <a:rPr lang="es-AR" sz="3200" dirty="0" smtClean="0"/>
              <a:t>mplica </a:t>
            </a:r>
            <a:r>
              <a:rPr lang="es-AR" sz="3200" dirty="0"/>
              <a:t>acompañarlos </a:t>
            </a:r>
            <a:r>
              <a:rPr lang="es-AR" sz="3200" dirty="0" smtClean="0"/>
              <a:t>durante la implementación </a:t>
            </a:r>
            <a:r>
              <a:rPr lang="es-AR" sz="3200" dirty="0"/>
              <a:t>de las acciones </a:t>
            </a:r>
            <a:r>
              <a:rPr lang="es-AR" sz="3200" dirty="0" smtClean="0"/>
              <a:t>acordadas</a:t>
            </a:r>
            <a:r>
              <a:rPr lang="es-AR" sz="3200" dirty="0"/>
              <a:t>, </a:t>
            </a:r>
            <a:endParaRPr lang="es-AR" sz="3200" dirty="0" smtClean="0"/>
          </a:p>
          <a:p>
            <a:pPr marL="0" indent="0" algn="ctr">
              <a:buNone/>
            </a:pPr>
            <a:r>
              <a:rPr lang="es-AR" sz="3200" dirty="0" smtClean="0"/>
              <a:t>evaluar </a:t>
            </a:r>
            <a:r>
              <a:rPr lang="es-AR" sz="3200" dirty="0"/>
              <a:t>los logros</a:t>
            </a:r>
            <a:r>
              <a:rPr lang="es-AR" sz="3200" dirty="0" smtClean="0"/>
              <a:t>,</a:t>
            </a:r>
          </a:p>
          <a:p>
            <a:pPr marL="0" indent="0" algn="ctr">
              <a:buNone/>
            </a:pPr>
            <a:r>
              <a:rPr lang="es-AR" sz="3200" dirty="0" smtClean="0"/>
              <a:t> pensar estrategias </a:t>
            </a:r>
            <a:r>
              <a:rPr lang="es-AR" sz="3200" dirty="0"/>
              <a:t>ante las dificultades, </a:t>
            </a:r>
            <a:endParaRPr lang="es-AR" sz="3200" dirty="0" smtClean="0"/>
          </a:p>
          <a:p>
            <a:pPr marL="0" indent="0" algn="ctr">
              <a:buNone/>
            </a:pPr>
            <a:r>
              <a:rPr lang="es-AR" sz="3200" dirty="0" smtClean="0"/>
              <a:t>y </a:t>
            </a:r>
            <a:r>
              <a:rPr lang="es-AR" sz="3200" dirty="0"/>
              <a:t>continuar atentos a las nuevas </a:t>
            </a:r>
            <a:r>
              <a:rPr lang="es-AR" sz="3200" dirty="0" smtClean="0"/>
              <a:t>necesidades que </a:t>
            </a:r>
            <a:r>
              <a:rPr lang="es-AR" sz="3200" dirty="0"/>
              <a:t>puedan surgir.</a:t>
            </a:r>
          </a:p>
        </p:txBody>
      </p:sp>
    </p:spTree>
    <p:extLst>
      <p:ext uri="{BB962C8B-B14F-4D97-AF65-F5344CB8AC3E}">
        <p14:creationId xmlns:p14="http://schemas.microsoft.com/office/powerpoint/2010/main" val="4938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DEDA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AR" dirty="0" smtClean="0"/>
              <a:t>¡A TRABAJAR!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400" dirty="0" smtClean="0"/>
              <a:t>Lean </a:t>
            </a:r>
            <a:r>
              <a:rPr lang="es-AR" sz="2400" dirty="0"/>
              <a:t>el diario de una practicante. </a:t>
            </a:r>
            <a:endParaRPr lang="es-AR" sz="2400" dirty="0" smtClean="0"/>
          </a:p>
          <a:p>
            <a:pPr marL="0" indent="0" algn="just">
              <a:buNone/>
            </a:pPr>
            <a:r>
              <a:rPr lang="es-AR" sz="2400" dirty="0" smtClean="0"/>
              <a:t>Indiquen </a:t>
            </a:r>
            <a:r>
              <a:rPr lang="es-AR" sz="2400" dirty="0"/>
              <a:t>qué aspectos del relato seleccionarían para trabajar con quien hizo la escritura a fin de hacerla reflexionar sobre sus posibles decisiones cuando dé clase en función de lo que evidencian </a:t>
            </a:r>
            <a:r>
              <a:rPr lang="es-AR" sz="2400" dirty="0" smtClean="0"/>
              <a:t>los </a:t>
            </a:r>
            <a:r>
              <a:rPr lang="es-AR" sz="2400" dirty="0"/>
              <a:t>supuestos que subyacen a sus expresiones</a:t>
            </a:r>
          </a:p>
        </p:txBody>
      </p:sp>
    </p:spTree>
    <p:extLst>
      <p:ext uri="{BB962C8B-B14F-4D97-AF65-F5344CB8AC3E}">
        <p14:creationId xmlns:p14="http://schemas.microsoft.com/office/powerpoint/2010/main" val="22545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605307"/>
            <a:ext cx="9601200" cy="5262093"/>
          </a:xfrm>
        </p:spPr>
        <p:txBody>
          <a:bodyPr/>
          <a:lstStyle/>
          <a:p>
            <a:pPr marL="0" indent="0" algn="ctr">
              <a:buNone/>
            </a:pPr>
            <a:endParaRPr lang="es-A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“Lo </a:t>
            </a:r>
            <a:r>
              <a:rPr lang="es-A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más difícil del cambio no es tanto poner en marcha nuevas prácticas, sino </a:t>
            </a:r>
            <a:r>
              <a:rPr lang="es-AR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modificar</a:t>
            </a:r>
            <a:r>
              <a:rPr lang="es-A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las ya existentes</a:t>
            </a:r>
            <a:r>
              <a:rPr lang="es-A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 algn="ctr">
              <a:buNone/>
            </a:pPr>
            <a:r>
              <a:rPr lang="es-A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Pozo (2006) </a:t>
            </a:r>
          </a:p>
          <a:p>
            <a:pPr marL="0" indent="0" algn="ctr">
              <a:buNone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2890" y="685801"/>
            <a:ext cx="9259910" cy="1174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AR" sz="3200" b="1" dirty="0"/>
              <a:t>EL PROBLEMA DE LA </a:t>
            </a:r>
            <a:r>
              <a:rPr lang="es-AR" sz="3200" b="1" dirty="0" smtClean="0"/>
              <a:t>REFLEXIÓN</a:t>
            </a:r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 smtClean="0"/>
              <a:t>ACERCA </a:t>
            </a:r>
            <a:r>
              <a:rPr lang="es-AR" sz="3200" dirty="0"/>
              <a:t>DE LAS PROPIAS PRÁCTICAS DE </a:t>
            </a:r>
            <a:r>
              <a:rPr lang="es-AR" sz="3200" dirty="0" smtClean="0"/>
              <a:t>ENSEÑAR</a:t>
            </a:r>
            <a:endParaRPr lang="es-AR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12890" y="2137144"/>
            <a:ext cx="9259910" cy="3730256"/>
          </a:xfrm>
          <a:solidFill>
            <a:srgbClr val="FFFFDD"/>
          </a:solidFill>
        </p:spPr>
        <p:txBody>
          <a:bodyPr>
            <a:normAutofit/>
          </a:bodyPr>
          <a:lstStyle/>
          <a:p>
            <a:pPr algn="ctr"/>
            <a:r>
              <a:rPr lang="es-A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s-A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s-AR" sz="3200" dirty="0"/>
              <a:t>si hay que reflexionar o no sobre las propias </a:t>
            </a:r>
            <a:r>
              <a:rPr lang="es-AR" sz="3200" dirty="0" smtClean="0"/>
              <a:t>prácticas.</a:t>
            </a:r>
          </a:p>
          <a:p>
            <a:pPr marL="0" indent="0" algn="ctr">
              <a:buNone/>
            </a:pPr>
            <a:endParaRPr lang="es-AR" sz="3200" dirty="0" smtClean="0"/>
          </a:p>
          <a:p>
            <a:pPr algn="ctr"/>
            <a:r>
              <a:rPr lang="es-AR" sz="3200" dirty="0" smtClean="0"/>
              <a:t>El </a:t>
            </a:r>
            <a:r>
              <a:rPr lang="es-AR" sz="3200" dirty="0"/>
              <a:t>problema </a:t>
            </a:r>
            <a:r>
              <a:rPr lang="es-A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s-AR" sz="3200" dirty="0" smtClean="0"/>
              <a:t> </a:t>
            </a:r>
            <a:r>
              <a:rPr lang="es-AR" sz="3200" u="sng" dirty="0"/>
              <a:t>explicitar</a:t>
            </a:r>
            <a:r>
              <a:rPr lang="es-AR" sz="3200" dirty="0"/>
              <a:t> </a:t>
            </a:r>
            <a:r>
              <a:rPr lang="es-AR" sz="3200" dirty="0" smtClean="0"/>
              <a:t>cuál </a:t>
            </a:r>
            <a:r>
              <a:rPr lang="es-AR" sz="3200" dirty="0"/>
              <a:t>es el 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r>
              <a:rPr lang="es-AR" sz="3200" dirty="0" smtClean="0"/>
              <a:t> y </a:t>
            </a:r>
            <a:r>
              <a:rPr lang="es-AR" sz="3200" dirty="0"/>
              <a:t>los </a:t>
            </a:r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modos de incursionar </a:t>
            </a:r>
            <a:r>
              <a:rPr lang="es-AR" sz="3200" dirty="0"/>
              <a:t>en esa reflexión </a:t>
            </a:r>
          </a:p>
        </p:txBody>
      </p:sp>
    </p:spTree>
    <p:extLst>
      <p:ext uri="{BB962C8B-B14F-4D97-AF65-F5344CB8AC3E}">
        <p14:creationId xmlns:p14="http://schemas.microsoft.com/office/powerpoint/2010/main" val="24997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978195"/>
            <a:ext cx="9601200" cy="4889205"/>
          </a:xfrm>
        </p:spPr>
        <p:txBody>
          <a:bodyPr/>
          <a:lstStyle/>
          <a:p>
            <a:pPr marL="0" indent="0" algn="r">
              <a:buNone/>
            </a:pPr>
            <a:r>
              <a:rPr lang="es-AR" sz="2800" b="1" u="sng" dirty="0"/>
              <a:t>LAS PRÁCTICAS REFLEXIVAS: FUENTES </a:t>
            </a:r>
            <a:r>
              <a:rPr lang="es-AR" sz="2800" b="1" u="sng" dirty="0" smtClean="0"/>
              <a:t>TEÓRICAS</a:t>
            </a:r>
          </a:p>
          <a:p>
            <a:pPr marL="0" indent="0" algn="r">
              <a:buNone/>
            </a:pPr>
            <a:r>
              <a:rPr lang="es-AR" sz="2800" b="1" u="sng" dirty="0" smtClean="0"/>
              <a:t> </a:t>
            </a:r>
          </a:p>
          <a:p>
            <a:r>
              <a:rPr lang="es-AR" sz="2000" dirty="0">
                <a:solidFill>
                  <a:schemeClr val="tx1"/>
                </a:solidFill>
              </a:rPr>
              <a:t>John Dewey (1859-1952). EEUU. Acción reflexiva. </a:t>
            </a:r>
            <a:endParaRPr lang="es-AR" sz="2000" dirty="0" smtClean="0">
              <a:solidFill>
                <a:schemeClr val="tx1"/>
              </a:solidFill>
            </a:endParaRPr>
          </a:p>
          <a:p>
            <a:r>
              <a:rPr lang="es-AR" sz="2000" dirty="0" smtClean="0">
                <a:solidFill>
                  <a:schemeClr val="tx1"/>
                </a:solidFill>
              </a:rPr>
              <a:t>Paulo </a:t>
            </a:r>
            <a:r>
              <a:rPr lang="es-AR" sz="2000" dirty="0">
                <a:solidFill>
                  <a:schemeClr val="tx1"/>
                </a:solidFill>
              </a:rPr>
              <a:t>Freire (1921-1997). Brasil . Acción y reflexión </a:t>
            </a:r>
          </a:p>
          <a:p>
            <a:r>
              <a:rPr lang="es-AR" sz="2000" dirty="0" smtClean="0">
                <a:solidFill>
                  <a:schemeClr val="tx1"/>
                </a:solidFill>
              </a:rPr>
              <a:t>Pierre </a:t>
            </a:r>
            <a:r>
              <a:rPr lang="es-AR" sz="2000" dirty="0">
                <a:solidFill>
                  <a:schemeClr val="tx1"/>
                </a:solidFill>
              </a:rPr>
              <a:t>Bourdieu (1930-2002). Francia. Sentido práctico y </a:t>
            </a:r>
            <a:r>
              <a:rPr lang="es-AR" sz="2000" dirty="0" err="1" smtClean="0">
                <a:solidFill>
                  <a:schemeClr val="tx1"/>
                </a:solidFill>
              </a:rPr>
              <a:t>autosocioanálisis</a:t>
            </a:r>
            <a:endParaRPr lang="es-AR" sz="2000" dirty="0">
              <a:solidFill>
                <a:schemeClr val="tx1"/>
              </a:solidFill>
            </a:endParaRPr>
          </a:p>
          <a:p>
            <a:r>
              <a:rPr lang="es-AR" sz="2000" dirty="0" smtClean="0">
                <a:solidFill>
                  <a:schemeClr val="tx1"/>
                </a:solidFill>
              </a:rPr>
              <a:t>Donald </a:t>
            </a:r>
            <a:r>
              <a:rPr lang="es-AR" sz="2000" dirty="0" err="1">
                <a:solidFill>
                  <a:schemeClr val="tx1"/>
                </a:solidFill>
              </a:rPr>
              <a:t>Schön</a:t>
            </a:r>
            <a:r>
              <a:rPr lang="es-AR" sz="2000" dirty="0">
                <a:solidFill>
                  <a:schemeClr val="tx1"/>
                </a:solidFill>
              </a:rPr>
              <a:t> (1930-1997). EEUU. Reflexión en y sobre la acción </a:t>
            </a:r>
            <a:endParaRPr lang="es-AR" sz="2000" dirty="0" smtClean="0">
              <a:solidFill>
                <a:schemeClr val="tx1"/>
              </a:solidFill>
            </a:endParaRPr>
          </a:p>
          <a:p>
            <a:r>
              <a:rPr lang="es-AR" sz="2000" dirty="0" err="1" smtClean="0">
                <a:solidFill>
                  <a:schemeClr val="tx1"/>
                </a:solidFill>
              </a:rPr>
              <a:t>Phillipe</a:t>
            </a:r>
            <a:r>
              <a:rPr lang="es-AR" sz="2000" dirty="0" smtClean="0">
                <a:solidFill>
                  <a:schemeClr val="tx1"/>
                </a:solidFill>
              </a:rPr>
              <a:t> </a:t>
            </a:r>
            <a:r>
              <a:rPr lang="es-AR" sz="2000" dirty="0" err="1" smtClean="0">
                <a:solidFill>
                  <a:schemeClr val="tx1"/>
                </a:solidFill>
              </a:rPr>
              <a:t>Perrenoud</a:t>
            </a:r>
            <a:r>
              <a:rPr lang="es-AR" sz="2000" dirty="0" smtClean="0">
                <a:solidFill>
                  <a:schemeClr val="tx1"/>
                </a:solidFill>
              </a:rPr>
              <a:t> (1944). Suiza. Reflexión sobre la acción y sobre los componentes de la acción </a:t>
            </a:r>
            <a:endParaRPr lang="es-AR" sz="2000" dirty="0" smtClean="0">
              <a:solidFill>
                <a:schemeClr val="tx1"/>
              </a:solidFill>
            </a:endParaRPr>
          </a:p>
          <a:p>
            <a:r>
              <a:rPr lang="es-AR" sz="2000" dirty="0" smtClean="0">
                <a:solidFill>
                  <a:schemeClr val="tx1"/>
                </a:solidFill>
              </a:rPr>
              <a:t>Gloria </a:t>
            </a:r>
            <a:r>
              <a:rPr lang="es-AR" sz="2000" dirty="0" err="1">
                <a:solidFill>
                  <a:schemeClr val="tx1"/>
                </a:solidFill>
              </a:rPr>
              <a:t>Edelstein</a:t>
            </a:r>
            <a:r>
              <a:rPr lang="es-AR" sz="2000" dirty="0">
                <a:solidFill>
                  <a:schemeClr val="tx1"/>
                </a:solidFill>
              </a:rPr>
              <a:t>. Argentina. Reflexión sobre las prácticas de enseñanza</a:t>
            </a:r>
          </a:p>
        </p:txBody>
      </p:sp>
    </p:spTree>
    <p:extLst>
      <p:ext uri="{BB962C8B-B14F-4D97-AF65-F5344CB8AC3E}">
        <p14:creationId xmlns:p14="http://schemas.microsoft.com/office/powerpoint/2010/main" val="21473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875763"/>
            <a:ext cx="8263965" cy="530609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VEAMOS LA SIGUIENTE SITUACIÓN…</a:t>
            </a:r>
            <a:b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>¿EN QUÉ SITUACIONES DE LA VIDA ESCOLAR PODRÍAN IDENTIFICARSE CON </a:t>
            </a:r>
            <a:r>
              <a:rPr lang="es-AR" u="sng" dirty="0" smtClean="0"/>
              <a:t>CADA UNO </a:t>
            </a:r>
            <a:r>
              <a:rPr lang="es-AR" dirty="0" smtClean="0"/>
              <a:t>DE LOS PROTAGONISTAS?</a:t>
            </a:r>
          </a:p>
        </p:txBody>
      </p:sp>
    </p:spTree>
    <p:extLst>
      <p:ext uri="{BB962C8B-B14F-4D97-AF65-F5344CB8AC3E}">
        <p14:creationId xmlns:p14="http://schemas.microsoft.com/office/powerpoint/2010/main" val="24009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4783" y="415344"/>
            <a:ext cx="9223744" cy="16958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AR" sz="2800" b="1" dirty="0"/>
              <a:t>Para que el </a:t>
            </a:r>
            <a:r>
              <a:rPr lang="es-AR" sz="2800" b="1" dirty="0" smtClean="0"/>
              <a:t>ASESORAMIENTO </a:t>
            </a:r>
            <a:br>
              <a:rPr lang="es-AR" sz="2800" b="1" dirty="0" smtClean="0"/>
            </a:br>
            <a:r>
              <a:rPr lang="es-AR" sz="2800" b="1" dirty="0" smtClean="0"/>
              <a:t>resulte </a:t>
            </a:r>
            <a:r>
              <a:rPr lang="es-AR" sz="2800" b="1" dirty="0"/>
              <a:t>en una mejora de la enseñanza, </a:t>
            </a:r>
            <a:r>
              <a:rPr lang="es-AR" sz="2800" b="1" dirty="0" smtClean="0"/>
              <a:t/>
            </a:r>
            <a:br>
              <a:rPr lang="es-AR" sz="2800" b="1" dirty="0" smtClean="0"/>
            </a:br>
            <a:r>
              <a:rPr lang="es-AR" sz="2800" b="1" dirty="0" smtClean="0"/>
              <a:t>es necesario </a:t>
            </a:r>
            <a:r>
              <a:rPr lang="es-AR" sz="2800" b="1" dirty="0"/>
              <a:t>pensarlo como una </a:t>
            </a:r>
            <a:r>
              <a:rPr lang="es-AR" sz="2800" b="1" dirty="0" smtClean="0"/>
              <a:t/>
            </a:r>
            <a:br>
              <a:rPr lang="es-AR" sz="2800" b="1" dirty="0" smtClean="0"/>
            </a:b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SECUENCIA DE ACCIONES</a:t>
            </a:r>
            <a:r>
              <a:rPr lang="es-AR" sz="2800" b="1" dirty="0" smtClean="0"/>
              <a:t>:</a:t>
            </a:r>
            <a:endParaRPr lang="es-AR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2239" y="2665928"/>
            <a:ext cx="8846288" cy="35936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AR" sz="4000" dirty="0" smtClean="0">
                <a:solidFill>
                  <a:schemeClr val="tx1"/>
                </a:solidFill>
              </a:rPr>
              <a:t>1. Planteo de objetivos</a:t>
            </a:r>
          </a:p>
          <a:p>
            <a:pPr marL="0" indent="0">
              <a:buNone/>
            </a:pPr>
            <a:endParaRPr lang="es-AR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AR" sz="4000" dirty="0" smtClean="0">
                <a:solidFill>
                  <a:schemeClr val="tx1"/>
                </a:solidFill>
              </a:rPr>
              <a:t>2. Recolección y </a:t>
            </a:r>
            <a:r>
              <a:rPr lang="es-AR" sz="4000" dirty="0">
                <a:solidFill>
                  <a:schemeClr val="tx1"/>
                </a:solidFill>
              </a:rPr>
              <a:t>análisis </a:t>
            </a:r>
            <a:r>
              <a:rPr lang="es-AR" sz="4000" dirty="0" smtClean="0">
                <a:solidFill>
                  <a:schemeClr val="tx1"/>
                </a:solidFill>
              </a:rPr>
              <a:t>de información</a:t>
            </a:r>
          </a:p>
          <a:p>
            <a:pPr marL="0" indent="0">
              <a:buNone/>
            </a:pPr>
            <a:endParaRPr lang="es-AR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AR" sz="4000" dirty="0" smtClean="0">
                <a:solidFill>
                  <a:schemeClr val="tx1"/>
                </a:solidFill>
              </a:rPr>
              <a:t>3. Definición del </a:t>
            </a:r>
            <a:r>
              <a:rPr lang="es-AR" sz="4000" dirty="0">
                <a:solidFill>
                  <a:schemeClr val="tx1"/>
                </a:solidFill>
              </a:rPr>
              <a:t>curso </a:t>
            </a:r>
            <a:r>
              <a:rPr lang="es-AR" sz="4000" dirty="0" smtClean="0">
                <a:solidFill>
                  <a:schemeClr val="tx1"/>
                </a:solidFill>
              </a:rPr>
              <a:t>de acción</a:t>
            </a:r>
          </a:p>
          <a:p>
            <a:pPr marL="0" indent="0">
              <a:buNone/>
            </a:pPr>
            <a:endParaRPr lang="es-AR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AR" sz="4000" dirty="0" smtClean="0">
                <a:solidFill>
                  <a:schemeClr val="tx1"/>
                </a:solidFill>
              </a:rPr>
              <a:t>4. Monitoreo de </a:t>
            </a:r>
            <a:r>
              <a:rPr lang="es-AR" sz="4000" dirty="0">
                <a:solidFill>
                  <a:schemeClr val="tx1"/>
                </a:solidFill>
              </a:rPr>
              <a:t>la mejora</a:t>
            </a:r>
          </a:p>
        </p:txBody>
      </p:sp>
    </p:spTree>
    <p:extLst>
      <p:ext uri="{BB962C8B-B14F-4D97-AF65-F5344CB8AC3E}">
        <p14:creationId xmlns:p14="http://schemas.microsoft.com/office/powerpoint/2010/main" val="4897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7740" y="685800"/>
            <a:ext cx="9672035" cy="743755"/>
          </a:xfrm>
          <a:solidFill>
            <a:srgbClr val="FFFFDD"/>
          </a:solidFill>
        </p:spPr>
        <p:txBody>
          <a:bodyPr>
            <a:normAutofit fontScale="90000"/>
          </a:bodyPr>
          <a:lstStyle/>
          <a:p>
            <a:r>
              <a:rPr lang="es-AR" sz="4000" b="1" dirty="0"/>
              <a:t>1.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PLANTEAR EL OBJETIVO DEL ASESORAMIENTO</a:t>
            </a:r>
            <a:endParaRPr lang="es-A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429555"/>
            <a:ext cx="9601200" cy="47585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 algn="ctr">
              <a:buNone/>
            </a:pPr>
            <a:endParaRPr lang="es-AR" sz="2900" dirty="0" smtClean="0"/>
          </a:p>
          <a:p>
            <a:pPr marL="0" indent="0" algn="ctr">
              <a:buNone/>
            </a:pPr>
            <a:endParaRPr lang="es-AR" sz="2900" dirty="0"/>
          </a:p>
          <a:p>
            <a:pPr marL="0" indent="0" algn="ctr">
              <a:buNone/>
            </a:pPr>
            <a:endParaRPr lang="es-AR" sz="2900" dirty="0" smtClean="0"/>
          </a:p>
          <a:p>
            <a:pPr marL="0" indent="0" algn="ctr">
              <a:buNone/>
            </a:pPr>
            <a:r>
              <a:rPr lang="es-AR" sz="2900" dirty="0" smtClean="0"/>
              <a:t> HACER FOCO</a:t>
            </a:r>
          </a:p>
          <a:p>
            <a:pPr marL="0" indent="0" algn="ctr">
              <a:buNone/>
            </a:pPr>
            <a:r>
              <a:rPr lang="es-AR" sz="2400" dirty="0"/>
              <a:t>El OBJETO de la REFLEXIÓN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7" y="1777284"/>
            <a:ext cx="5512158" cy="28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/>
              <a:t>¿</a:t>
            </a:r>
            <a:r>
              <a:rPr lang="es-AR" b="1" dirty="0" smtClean="0"/>
              <a:t>CÓMO </a:t>
            </a:r>
            <a:r>
              <a:rPr lang="es-AR" b="1" dirty="0"/>
              <a:t>REFLEXIONAR ACERCA DE LAS PROPIAS PRÁCTICAS DE </a:t>
            </a:r>
            <a:r>
              <a:rPr lang="es-AR" b="1" dirty="0" smtClean="0"/>
              <a:t>ENSEÑANZA?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6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HACIENDO FOCO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sz="2800" dirty="0"/>
              <a:t>Identificar las </a:t>
            </a:r>
            <a:r>
              <a:rPr lang="es-AR" sz="2800" b="1" dirty="0"/>
              <a:t>DECISIONES</a:t>
            </a:r>
            <a:r>
              <a:rPr lang="es-AR" sz="2800" dirty="0"/>
              <a:t> que se han tomado.</a:t>
            </a:r>
          </a:p>
          <a:p>
            <a:r>
              <a:rPr lang="es-AR" sz="2800" dirty="0"/>
              <a:t>Interpelar las </a:t>
            </a:r>
            <a:r>
              <a:rPr lang="es-AR" sz="2800" b="1" dirty="0"/>
              <a:t>CATEGORÍAS DIDÁCTICAS </a:t>
            </a:r>
            <a:r>
              <a:rPr lang="es-AR" sz="2800" dirty="0"/>
              <a:t>implicadas en esas decisiones. </a:t>
            </a:r>
          </a:p>
          <a:p>
            <a:r>
              <a:rPr lang="es-AR" sz="2800" dirty="0"/>
              <a:t>Develar las </a:t>
            </a:r>
            <a:r>
              <a:rPr lang="es-AR" sz="2800" b="1" dirty="0"/>
              <a:t>SUPUESTOS </a:t>
            </a:r>
            <a:r>
              <a:rPr lang="es-AR" sz="2800" b="1" dirty="0" smtClean="0"/>
              <a:t>SUBYACENTES </a:t>
            </a:r>
            <a:r>
              <a:rPr lang="es-AR" sz="2800" dirty="0" smtClean="0"/>
              <a:t>generadores </a:t>
            </a:r>
            <a:r>
              <a:rPr lang="es-AR" sz="2800" dirty="0"/>
              <a:t>de las decisiones</a:t>
            </a:r>
            <a:r>
              <a:rPr lang="es-AR" sz="2800" dirty="0" smtClean="0"/>
              <a:t>.</a:t>
            </a:r>
          </a:p>
          <a:p>
            <a:pPr marL="0" indent="0" algn="r">
              <a:buNone/>
            </a:pPr>
            <a:endParaRPr lang="es-AR" sz="11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50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35" y="1864894"/>
            <a:ext cx="8911687" cy="3489158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es-AR" dirty="0" smtClean="0"/>
              <a:t>¿Cuál de las dos, probablemente, tenga mejor rendimiento</a:t>
            </a:r>
            <a:br>
              <a:rPr lang="es-AR" dirty="0" smtClean="0"/>
            </a:br>
            <a:r>
              <a:rPr lang="es-AR" dirty="0" smtClean="0"/>
              <a:t> en la escuela?</a:t>
            </a:r>
            <a:br>
              <a:rPr lang="es-AR" dirty="0" smtClean="0"/>
            </a:br>
            <a:r>
              <a:rPr lang="es-AR" dirty="0" smtClean="0"/>
              <a:t>¿Por qué?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41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637" y="-721040"/>
            <a:ext cx="13273088" cy="78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2296</TotalTime>
  <Words>1211</Words>
  <Application>Microsoft Office PowerPoint</Application>
  <PresentationFormat>Personalizado</PresentationFormat>
  <Paragraphs>164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Espiral</vt:lpstr>
      <vt:lpstr>Presentación de PowerPoint</vt:lpstr>
      <vt:lpstr> LA PRÁCTICA PEDAGÓGICA ES:  “El trabajo docente que se desarrolla en el  contexto del aula  en el que se pone de manifiesto una  determinada relación  docente – conocimiento - alumno,  centrada en el enseñar y el aprender”.</vt:lpstr>
      <vt:lpstr>EL PROBLEMA DE LA REFLEXIÓN ACERCA DE LAS PROPIAS PRÁCTICAS DE ENSEÑAR</vt:lpstr>
      <vt:lpstr> VEAMOS LA SIGUIENTE SITUACIÓN…  ¿EN QUÉ SITUACIONES DE LA VIDA ESCOLAR PODRÍAN IDENTIFICARSE CON CADA UNO DE LOS PROTAGONISTAS?</vt:lpstr>
      <vt:lpstr>Para que el ASESORAMIENTO  resulte en una mejora de la enseñanza,  es necesario pensarlo como una  SECUENCIA DE ACCIONES:</vt:lpstr>
      <vt:lpstr>1. PLANTEAR EL OBJETIVO DEL ASESORAMIENTO</vt:lpstr>
      <vt:lpstr>¿CÓMO REFLEXIONAR ACERCA DE LAS PROPIAS PRÁCTICAS DE ENSEÑANZA?</vt:lpstr>
      <vt:lpstr>¿Cuál de las dos, probablemente, tenga mejor rendimiento  en la escuela? ¿Por qué?</vt:lpstr>
      <vt:lpstr>Presentación de PowerPoint</vt:lpstr>
      <vt:lpstr>Presentación de PowerPoint</vt:lpstr>
      <vt:lpstr>2. a. RECOLECTAR INFORMACIÓN</vt:lpstr>
      <vt:lpstr>Presentación de PowerPoint</vt:lpstr>
      <vt:lpstr>Delia Azzerboni y Ruth Harf, en  Estrategias para la acción directiva. Condiciones para la gestión curricular y el acompañamiento pedagógico. Ediciones Novedades Educativas</vt:lpstr>
      <vt:lpstr>Delia Azzerboni y Ruth Harf, en  Estrategias para la acción directiva. Condiciones para la gestión curricular y el acompañamiento pedagógico. Ediciones Novedades Educativas</vt:lpstr>
      <vt:lpstr>Delia Azzerboni y Ruth Harf, en  Estrategias para la acción directiva. Condiciones para la gestión curricular y el acompañamiento pedagógico. Ediciones Novedades Educativas</vt:lpstr>
      <vt:lpstr>Supuestos Falsos anclados en la tradición de la observación: </vt:lpstr>
      <vt:lpstr>Supuestos que necesitan ser construidos:  </vt:lpstr>
      <vt:lpstr>2. a. ANALIZAR INFORMACIÓN</vt:lpstr>
      <vt:lpstr>Las conversaciones con los docentes son el punto clave de este proceso…  ¿Cómo encararlas?</vt:lpstr>
      <vt:lpstr>Presentación de PowerPoint</vt:lpstr>
      <vt:lpstr>3. DEFINIR UN CURSO DE ACCIÓN</vt:lpstr>
      <vt:lpstr>Presentación de PowerPoint</vt:lpstr>
      <vt:lpstr>Presentación de PowerPoint</vt:lpstr>
      <vt:lpstr>Presentación de PowerPoint</vt:lpstr>
      <vt:lpstr>ESTRATEGIAS DE ASESORAMIENTO</vt:lpstr>
      <vt:lpstr>Presentación de PowerPoint</vt:lpstr>
      <vt:lpstr>4. MONITOREAR LAS MEJORAS</vt:lpstr>
      <vt:lpstr>¡A TRABAJAR!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Elva</cp:lastModifiedBy>
  <cp:revision>143</cp:revision>
  <dcterms:created xsi:type="dcterms:W3CDTF">2019-09-08T10:47:32Z</dcterms:created>
  <dcterms:modified xsi:type="dcterms:W3CDTF">2019-09-27T21:45:08Z</dcterms:modified>
</cp:coreProperties>
</file>