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65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5" autoAdjust="0"/>
    <p:restoredTop sz="94660"/>
  </p:normalViewPr>
  <p:slideViewPr>
    <p:cSldViewPr snapToGrid="0">
      <p:cViewPr varScale="1">
        <p:scale>
          <a:sx n="45" d="100"/>
          <a:sy n="45" d="100"/>
        </p:scale>
        <p:origin x="10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E82E6-A4A5-454A-85B5-035DB95E0216}" type="datetimeFigureOut">
              <a:rPr lang="es-AR" smtClean="0"/>
              <a:t>28/08/2019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941009F4-DB3A-4671-BAAB-EDB12215FC6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534120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E82E6-A4A5-454A-85B5-035DB95E0216}" type="datetimeFigureOut">
              <a:rPr lang="es-AR" smtClean="0"/>
              <a:t>28/08/2019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41009F4-DB3A-4671-BAAB-EDB12215FC6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990445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E82E6-A4A5-454A-85B5-035DB95E0216}" type="datetimeFigureOut">
              <a:rPr lang="es-AR" smtClean="0"/>
              <a:t>28/08/2019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41009F4-DB3A-4671-BAAB-EDB12215FC64}" type="slidenum">
              <a:rPr lang="es-AR" smtClean="0"/>
              <a:t>‹Nº›</a:t>
            </a:fld>
            <a:endParaRPr lang="es-A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614973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E82E6-A4A5-454A-85B5-035DB95E0216}" type="datetimeFigureOut">
              <a:rPr lang="es-AR" smtClean="0"/>
              <a:t>28/08/2019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41009F4-DB3A-4671-BAAB-EDB12215FC6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5639777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E82E6-A4A5-454A-85B5-035DB95E0216}" type="datetimeFigureOut">
              <a:rPr lang="es-AR" smtClean="0"/>
              <a:t>28/08/2019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41009F4-DB3A-4671-BAAB-EDB12215FC64}" type="slidenum">
              <a:rPr lang="es-AR" smtClean="0"/>
              <a:t>‹Nº›</a:t>
            </a:fld>
            <a:endParaRPr lang="es-A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659559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E82E6-A4A5-454A-85B5-035DB95E0216}" type="datetimeFigureOut">
              <a:rPr lang="es-AR" smtClean="0"/>
              <a:t>28/08/2019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41009F4-DB3A-4671-BAAB-EDB12215FC6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691391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E82E6-A4A5-454A-85B5-035DB95E0216}" type="datetimeFigureOut">
              <a:rPr lang="es-AR" smtClean="0"/>
              <a:t>28/08/2019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009F4-DB3A-4671-BAAB-EDB12215FC6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2013448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E82E6-A4A5-454A-85B5-035DB95E0216}" type="datetimeFigureOut">
              <a:rPr lang="es-AR" smtClean="0"/>
              <a:t>28/08/2019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009F4-DB3A-4671-BAAB-EDB12215FC6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543034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E82E6-A4A5-454A-85B5-035DB95E0216}" type="datetimeFigureOut">
              <a:rPr lang="es-AR" smtClean="0"/>
              <a:t>28/08/2019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009F4-DB3A-4671-BAAB-EDB12215FC6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9843264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E82E6-A4A5-454A-85B5-035DB95E0216}" type="datetimeFigureOut">
              <a:rPr lang="es-AR" smtClean="0"/>
              <a:t>28/08/2019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41009F4-DB3A-4671-BAAB-EDB12215FC6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953300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E82E6-A4A5-454A-85B5-035DB95E0216}" type="datetimeFigureOut">
              <a:rPr lang="es-AR" smtClean="0"/>
              <a:t>28/08/2019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41009F4-DB3A-4671-BAAB-EDB12215FC6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131911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E82E6-A4A5-454A-85B5-035DB95E0216}" type="datetimeFigureOut">
              <a:rPr lang="es-AR" smtClean="0"/>
              <a:t>28/08/2019</a:t>
            </a:fld>
            <a:endParaRPr lang="es-A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41009F4-DB3A-4671-BAAB-EDB12215FC6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92353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E82E6-A4A5-454A-85B5-035DB95E0216}" type="datetimeFigureOut">
              <a:rPr lang="es-AR" smtClean="0"/>
              <a:t>28/08/2019</a:t>
            </a:fld>
            <a:endParaRPr lang="es-A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009F4-DB3A-4671-BAAB-EDB12215FC6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808786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E82E6-A4A5-454A-85B5-035DB95E0216}" type="datetimeFigureOut">
              <a:rPr lang="es-AR" smtClean="0"/>
              <a:t>28/08/2019</a:t>
            </a:fld>
            <a:endParaRPr lang="es-A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009F4-DB3A-4671-BAAB-EDB12215FC6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825335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E82E6-A4A5-454A-85B5-035DB95E0216}" type="datetimeFigureOut">
              <a:rPr lang="es-AR" smtClean="0"/>
              <a:t>28/08/2019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009F4-DB3A-4671-BAAB-EDB12215FC6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929982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E82E6-A4A5-454A-85B5-035DB95E0216}" type="datetimeFigureOut">
              <a:rPr lang="es-AR" smtClean="0"/>
              <a:t>28/08/2019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41009F4-DB3A-4671-BAAB-EDB12215FC6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139262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0E82E6-A4A5-454A-85B5-035DB95E0216}" type="datetimeFigureOut">
              <a:rPr lang="es-AR" smtClean="0"/>
              <a:t>28/08/2019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941009F4-DB3A-4671-BAAB-EDB12215FC6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744849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  <p:sldLayoutId id="2147483714" r:id="rId13"/>
    <p:sldLayoutId id="2147483715" r:id="rId14"/>
    <p:sldLayoutId id="2147483716" r:id="rId15"/>
    <p:sldLayoutId id="214748371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3 Imagen" descr="LOGO_IES_2013_ultimo.JPG"/>
          <p:cNvPicPr/>
          <p:nvPr/>
        </p:nvPicPr>
        <p:blipFill>
          <a:blip r:embed="rId2"/>
          <a:stretch>
            <a:fillRect/>
          </a:stretch>
        </p:blipFill>
        <p:spPr>
          <a:xfrm>
            <a:off x="6666040" y="861811"/>
            <a:ext cx="3714776" cy="2848361"/>
          </a:xfrm>
          <a:prstGeom prst="rect">
            <a:avLst/>
          </a:prstGeom>
        </p:spPr>
      </p:pic>
      <p:sp>
        <p:nvSpPr>
          <p:cNvPr id="8" name="7 CuadroTexto"/>
          <p:cNvSpPr txBox="1"/>
          <p:nvPr/>
        </p:nvSpPr>
        <p:spPr>
          <a:xfrm>
            <a:off x="2293440" y="4598512"/>
            <a:ext cx="657226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4000" b="1" dirty="0"/>
              <a:t>INSTITUTO DE  EDUCACIÓN SUPERIOR “SAN BERNARDO”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828799" y="4921986"/>
            <a:ext cx="9793357" cy="1293096"/>
          </a:xfrm>
        </p:spPr>
        <p:txBody>
          <a:bodyPr>
            <a:normAutofit/>
          </a:bodyPr>
          <a:lstStyle/>
          <a:p>
            <a:pPr algn="ctr"/>
            <a:r>
              <a:rPr lang="es-AR" dirty="0">
                <a:solidFill>
                  <a:schemeClr val="tx1"/>
                </a:solidFill>
              </a:rPr>
              <a:t>LA PLANIFICACIÓN DE LA ENSEÑANZA EN LA EDUCACIÓN SUPERIOR.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61395" y="1013979"/>
            <a:ext cx="6657623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26667" y="2714620"/>
            <a:ext cx="6727081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B7223E1-07C0-4126-A02E-47072DBF03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3343411"/>
          </a:xfrm>
        </p:spPr>
        <p:txBody>
          <a:bodyPr>
            <a:normAutofit fontScale="90000"/>
          </a:bodyPr>
          <a:lstStyle/>
          <a:p>
            <a:r>
              <a:rPr lang="es-AR" dirty="0"/>
              <a:t>Planificación                competencia docente</a:t>
            </a:r>
            <a:br>
              <a:rPr lang="es-AR" dirty="0"/>
            </a:br>
            <a:r>
              <a:rPr lang="es-AR" dirty="0"/>
              <a:t>                                               </a:t>
            </a:r>
            <a:r>
              <a:rPr lang="es-AR" sz="1600" dirty="0"/>
              <a:t>(Mónica Coronado)</a:t>
            </a:r>
            <a:br>
              <a:rPr lang="es-AR" sz="1600" dirty="0"/>
            </a:br>
            <a:br>
              <a:rPr lang="es-AR" sz="1600" dirty="0"/>
            </a:br>
            <a:r>
              <a:rPr lang="es-AR" sz="1600" dirty="0"/>
              <a:t>                               </a:t>
            </a:r>
            <a:br>
              <a:rPr lang="es-AR" sz="1600" dirty="0"/>
            </a:br>
            <a:br>
              <a:rPr lang="es-AR" sz="1600" dirty="0"/>
            </a:br>
            <a:r>
              <a:rPr lang="es-AR" sz="1600" dirty="0"/>
              <a:t>                                                                                         </a:t>
            </a:r>
            <a:br>
              <a:rPr lang="es-AR" sz="1600" dirty="0"/>
            </a:br>
            <a:br>
              <a:rPr lang="es-AR" sz="1600" dirty="0"/>
            </a:br>
            <a:r>
              <a:rPr lang="es-AR" sz="1600" dirty="0"/>
              <a:t>                                                                                                              </a:t>
            </a:r>
            <a:r>
              <a:rPr lang="es-AR" dirty="0"/>
              <a:t>concepciones </a:t>
            </a:r>
          </a:p>
        </p:txBody>
      </p:sp>
      <p:sp>
        <p:nvSpPr>
          <p:cNvPr id="4" name="Flecha: a la derecha con muesca 3">
            <a:extLst>
              <a:ext uri="{FF2B5EF4-FFF2-40B4-BE49-F238E27FC236}">
                <a16:creationId xmlns:a16="http://schemas.microsoft.com/office/drawing/2014/main" id="{40957BBB-8D6B-4E1D-9DEB-56B2555BC356}"/>
              </a:ext>
            </a:extLst>
          </p:cNvPr>
          <p:cNvSpPr/>
          <p:nvPr/>
        </p:nvSpPr>
        <p:spPr>
          <a:xfrm>
            <a:off x="4731026" y="804519"/>
            <a:ext cx="1046922" cy="503759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5" name="Flecha: a la derecha con muesca 4">
            <a:extLst>
              <a:ext uri="{FF2B5EF4-FFF2-40B4-BE49-F238E27FC236}">
                <a16:creationId xmlns:a16="http://schemas.microsoft.com/office/drawing/2014/main" id="{3ECC78AC-5451-402C-910B-315E6EBCD9CE}"/>
              </a:ext>
            </a:extLst>
          </p:cNvPr>
          <p:cNvSpPr/>
          <p:nvPr/>
        </p:nvSpPr>
        <p:spPr>
          <a:xfrm rot="5400000">
            <a:off x="8162371" y="1774828"/>
            <a:ext cx="823570" cy="927652"/>
          </a:xfrm>
          <a:prstGeom prst="notchedRightArrow">
            <a:avLst>
              <a:gd name="adj1" fmla="val 50000"/>
              <a:gd name="adj2" fmla="val 18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3802699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B3603C-F012-425A-84AA-CE01E3EEDB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1078" y="624110"/>
            <a:ext cx="8911687" cy="1280890"/>
          </a:xfrm>
        </p:spPr>
        <p:txBody>
          <a:bodyPr/>
          <a:lstStyle/>
          <a:p>
            <a:r>
              <a:rPr lang="es-AR" dirty="0"/>
              <a:t>Perrenoud          </a:t>
            </a:r>
            <a:r>
              <a:rPr lang="es-AR" sz="2000" dirty="0"/>
              <a:t>motores que favorecen la reflexión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5223A03-7BE9-4339-94FD-719DE6884D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60104" y="1905000"/>
            <a:ext cx="9053776" cy="3914616"/>
          </a:xfrm>
        </p:spPr>
        <p:txBody>
          <a:bodyPr>
            <a:noAutofit/>
          </a:bodyPr>
          <a:lstStyle/>
          <a:p>
            <a:r>
              <a:rPr lang="es-AR" sz="2300" dirty="0"/>
              <a:t>Problemas y crisis que hay que resolver, decisión que hay que tomar.</a:t>
            </a:r>
          </a:p>
          <a:p>
            <a:r>
              <a:rPr lang="es-AR" sz="2300" dirty="0"/>
              <a:t> Regulación del funcionamiento.</a:t>
            </a:r>
          </a:p>
          <a:p>
            <a:r>
              <a:rPr lang="es-AR" sz="2300" dirty="0"/>
              <a:t>Autoevaluación de la acción.</a:t>
            </a:r>
          </a:p>
          <a:p>
            <a:r>
              <a:rPr lang="es-AR" sz="2300" dirty="0"/>
              <a:t>Justificación para con un tercero.</a:t>
            </a:r>
          </a:p>
          <a:p>
            <a:r>
              <a:rPr lang="es-AR" sz="2300" dirty="0"/>
              <a:t> Reorganización de sus categorías mentales.</a:t>
            </a:r>
          </a:p>
          <a:p>
            <a:r>
              <a:rPr lang="es-AR" sz="2300" dirty="0"/>
              <a:t>Deseo de comprender lo que pasa.</a:t>
            </a:r>
          </a:p>
          <a:p>
            <a:r>
              <a:rPr lang="es-AR" sz="2300" dirty="0"/>
              <a:t>Frustración o rabia que hay que superar.</a:t>
            </a:r>
          </a:p>
          <a:p>
            <a:endParaRPr lang="es-AR" sz="1600" dirty="0"/>
          </a:p>
        </p:txBody>
      </p:sp>
      <p:sp>
        <p:nvSpPr>
          <p:cNvPr id="5" name="Flecha: a la derecha con muesca 4">
            <a:extLst>
              <a:ext uri="{FF2B5EF4-FFF2-40B4-BE49-F238E27FC236}">
                <a16:creationId xmlns:a16="http://schemas.microsoft.com/office/drawing/2014/main" id="{4FAE281F-1843-4F02-97E1-3B7E63F4FD51}"/>
              </a:ext>
            </a:extLst>
          </p:cNvPr>
          <p:cNvSpPr/>
          <p:nvPr/>
        </p:nvSpPr>
        <p:spPr>
          <a:xfrm>
            <a:off x="4625008" y="800552"/>
            <a:ext cx="795130" cy="464003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3097362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146F14D-07ED-4A5A-9B7E-570B0B62A9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08171" y="730271"/>
            <a:ext cx="9603275" cy="4954912"/>
          </a:xfrm>
        </p:spPr>
        <p:txBody>
          <a:bodyPr>
            <a:noAutofit/>
          </a:bodyPr>
          <a:lstStyle/>
          <a:p>
            <a:r>
              <a:rPr lang="es-AR" sz="2300" dirty="0"/>
              <a:t>Placer que hay que conservar a cualquier precio.</a:t>
            </a:r>
          </a:p>
          <a:p>
            <a:r>
              <a:rPr lang="es-AR" sz="2300" dirty="0"/>
              <a:t>Lucha contra la rutina o el aburrimiento.</a:t>
            </a:r>
          </a:p>
          <a:p>
            <a:r>
              <a:rPr lang="es-AR" sz="2300" dirty="0"/>
              <a:t>Investigación de sentido.</a:t>
            </a:r>
          </a:p>
          <a:p>
            <a:r>
              <a:rPr lang="es-AR" sz="2300" dirty="0"/>
              <a:t>Deseo de hacerse valer mediante el análisis.</a:t>
            </a:r>
          </a:p>
          <a:p>
            <a:r>
              <a:rPr lang="es-AR" sz="2300" dirty="0"/>
              <a:t>Formación y construcción de conocimientos.</a:t>
            </a:r>
          </a:p>
          <a:p>
            <a:r>
              <a:rPr lang="es-AR" sz="2300" dirty="0"/>
              <a:t>Búsqueda de la identidad.</a:t>
            </a:r>
          </a:p>
          <a:p>
            <a:r>
              <a:rPr lang="es-AR" sz="2300" dirty="0"/>
              <a:t>Regulación de las relaciones con los otros.</a:t>
            </a:r>
          </a:p>
          <a:p>
            <a:r>
              <a:rPr lang="es-AR" sz="2300" dirty="0"/>
              <a:t>Trabajo en equipo.</a:t>
            </a:r>
          </a:p>
          <a:p>
            <a:r>
              <a:rPr lang="es-AR" sz="2300" dirty="0"/>
              <a:t>Rendir cuentas.</a:t>
            </a:r>
          </a:p>
        </p:txBody>
      </p:sp>
    </p:spTree>
    <p:extLst>
      <p:ext uri="{BB962C8B-B14F-4D97-AF65-F5344CB8AC3E}">
        <p14:creationId xmlns:p14="http://schemas.microsoft.com/office/powerpoint/2010/main" val="29818153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1BCA7AD-F018-4ED1-82EA-B800E9EA9A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8800" y="967409"/>
            <a:ext cx="9569795" cy="3777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AR" sz="2400" dirty="0"/>
              <a:t>         Desarrollo efectivo del diseño curricular            docente </a:t>
            </a:r>
          </a:p>
          <a:p>
            <a:pPr marL="0" indent="0">
              <a:buNone/>
            </a:pPr>
            <a:endParaRPr lang="es-AR" sz="2400" dirty="0"/>
          </a:p>
          <a:p>
            <a:pPr marL="0" indent="0">
              <a:buNone/>
            </a:pPr>
            <a:r>
              <a:rPr lang="es-AR" sz="2400" dirty="0"/>
              <a:t>activo y comprometido         profesionales reflexivos </a:t>
            </a:r>
          </a:p>
        </p:txBody>
      </p:sp>
      <p:sp>
        <p:nvSpPr>
          <p:cNvPr id="4" name="Flecha: a la derecha con muesca 3">
            <a:extLst>
              <a:ext uri="{FF2B5EF4-FFF2-40B4-BE49-F238E27FC236}">
                <a16:creationId xmlns:a16="http://schemas.microsoft.com/office/drawing/2014/main" id="{5B321115-ED35-4FA4-9F60-9B200D844D73}"/>
              </a:ext>
            </a:extLst>
          </p:cNvPr>
          <p:cNvSpPr/>
          <p:nvPr/>
        </p:nvSpPr>
        <p:spPr>
          <a:xfrm>
            <a:off x="8733182" y="967409"/>
            <a:ext cx="596348" cy="42407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5" name="Flecha: a la derecha 4">
            <a:extLst>
              <a:ext uri="{FF2B5EF4-FFF2-40B4-BE49-F238E27FC236}">
                <a16:creationId xmlns:a16="http://schemas.microsoft.com/office/drawing/2014/main" id="{1014447E-8189-4E87-B35A-AECD1F804AE7}"/>
              </a:ext>
            </a:extLst>
          </p:cNvPr>
          <p:cNvSpPr/>
          <p:nvPr/>
        </p:nvSpPr>
        <p:spPr>
          <a:xfrm>
            <a:off x="2014329" y="967409"/>
            <a:ext cx="596349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6" name="Flecha: a la derecha con muesca 5">
            <a:extLst>
              <a:ext uri="{FF2B5EF4-FFF2-40B4-BE49-F238E27FC236}">
                <a16:creationId xmlns:a16="http://schemas.microsoft.com/office/drawing/2014/main" id="{AC264B26-E049-4216-8935-D0BBDACC3EF0}"/>
              </a:ext>
            </a:extLst>
          </p:cNvPr>
          <p:cNvSpPr/>
          <p:nvPr/>
        </p:nvSpPr>
        <p:spPr>
          <a:xfrm>
            <a:off x="5499652" y="1981201"/>
            <a:ext cx="596348" cy="42407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8431767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CF8F52-D627-464F-8C1C-7E02B3067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b="1" dirty="0"/>
              <a:t>Phillips Jackson</a:t>
            </a:r>
            <a:r>
              <a:rPr lang="es-AR" dirty="0"/>
              <a:t>: </a:t>
            </a:r>
            <a:r>
              <a:rPr lang="es-AR" b="1" dirty="0"/>
              <a:t>los docentes utilizan tres tipos de pensamiento en la planificación:</a:t>
            </a:r>
            <a:endParaRPr lang="es-AR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DDCA40E-C7B9-41C8-884E-111404EBD0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99861" y="2133600"/>
            <a:ext cx="9304751" cy="3777622"/>
          </a:xfrm>
        </p:spPr>
        <p:txBody>
          <a:bodyPr/>
          <a:lstStyle/>
          <a:p>
            <a:r>
              <a:rPr lang="es-AR" sz="2000" b="1" dirty="0"/>
              <a:t>MOMENTOS DE LA PRÁCTICA EDUCATIVA:</a:t>
            </a:r>
          </a:p>
          <a:p>
            <a:pPr marL="0" indent="0">
              <a:buNone/>
            </a:pPr>
            <a:endParaRPr lang="es-AR" b="1" dirty="0"/>
          </a:p>
          <a:p>
            <a:pPr marL="0" indent="0">
              <a:buNone/>
            </a:pPr>
            <a:r>
              <a:rPr lang="es-AR" sz="2500" dirty="0"/>
              <a:t>  PREACTIVA                     INTERACTIVA          POSACTIVA</a:t>
            </a:r>
          </a:p>
          <a:p>
            <a:pPr marL="0" indent="0">
              <a:buNone/>
            </a:pPr>
            <a:endParaRPr lang="es-AR" sz="2500" dirty="0"/>
          </a:p>
          <a:p>
            <a:pPr marL="0" indent="0">
              <a:buNone/>
            </a:pPr>
            <a:r>
              <a:rPr lang="es-AR" b="1" dirty="0"/>
              <a:t>DISEÑO –PLANIFICACIÓN      GESTIÓN DE LA CLASE</a:t>
            </a:r>
            <a:r>
              <a:rPr lang="es-AR" dirty="0"/>
              <a:t>     </a:t>
            </a:r>
            <a:r>
              <a:rPr lang="es-AR" b="1" dirty="0"/>
              <a:t>LA REFLEXIÓN LUEGO DE LA </a:t>
            </a:r>
          </a:p>
          <a:p>
            <a:pPr marL="0" indent="0">
              <a:buNone/>
            </a:pPr>
            <a:r>
              <a:rPr lang="es-AR" b="1" dirty="0"/>
              <a:t>                                                                                                  acción </a:t>
            </a:r>
            <a:endParaRPr lang="es-AR" dirty="0"/>
          </a:p>
        </p:txBody>
      </p:sp>
      <p:sp>
        <p:nvSpPr>
          <p:cNvPr id="4" name="Flecha: a la derecha con muesca 3">
            <a:extLst>
              <a:ext uri="{FF2B5EF4-FFF2-40B4-BE49-F238E27FC236}">
                <a16:creationId xmlns:a16="http://schemas.microsoft.com/office/drawing/2014/main" id="{F7EA0D89-0186-441A-A8D3-38AAE5DA412D}"/>
              </a:ext>
            </a:extLst>
          </p:cNvPr>
          <p:cNvSpPr/>
          <p:nvPr/>
        </p:nvSpPr>
        <p:spPr>
          <a:xfrm rot="5400000">
            <a:off x="3130682" y="3473936"/>
            <a:ext cx="574503" cy="48463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5" name="Flecha: a la derecha con muesca 4">
            <a:extLst>
              <a:ext uri="{FF2B5EF4-FFF2-40B4-BE49-F238E27FC236}">
                <a16:creationId xmlns:a16="http://schemas.microsoft.com/office/drawing/2014/main" id="{A4E3C75C-A4EE-4099-BAF4-57C1DA6572C7}"/>
              </a:ext>
            </a:extLst>
          </p:cNvPr>
          <p:cNvSpPr/>
          <p:nvPr/>
        </p:nvSpPr>
        <p:spPr>
          <a:xfrm rot="5400000">
            <a:off x="9326075" y="3406692"/>
            <a:ext cx="574503" cy="48463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6" name="Flecha: a la derecha con muesca 5">
            <a:extLst>
              <a:ext uri="{FF2B5EF4-FFF2-40B4-BE49-F238E27FC236}">
                <a16:creationId xmlns:a16="http://schemas.microsoft.com/office/drawing/2014/main" id="{C84A29C8-EE7C-4FB2-94C8-22400A1D6564}"/>
              </a:ext>
            </a:extLst>
          </p:cNvPr>
          <p:cNvSpPr/>
          <p:nvPr/>
        </p:nvSpPr>
        <p:spPr>
          <a:xfrm rot="5400000">
            <a:off x="6734347" y="3473936"/>
            <a:ext cx="574503" cy="48463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7" name="Flecha: a la derecha con muesca 6">
            <a:extLst>
              <a:ext uri="{FF2B5EF4-FFF2-40B4-BE49-F238E27FC236}">
                <a16:creationId xmlns:a16="http://schemas.microsoft.com/office/drawing/2014/main" id="{207374C5-447B-4392-93E2-BD31E3D586DF}"/>
              </a:ext>
            </a:extLst>
          </p:cNvPr>
          <p:cNvSpPr/>
          <p:nvPr/>
        </p:nvSpPr>
        <p:spPr>
          <a:xfrm>
            <a:off x="8074417" y="2934748"/>
            <a:ext cx="574503" cy="48463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8" name="Flecha: a la derecha con muesca 7">
            <a:extLst>
              <a:ext uri="{FF2B5EF4-FFF2-40B4-BE49-F238E27FC236}">
                <a16:creationId xmlns:a16="http://schemas.microsoft.com/office/drawing/2014/main" id="{72A71E69-F963-451E-919F-185BADD0E7F5}"/>
              </a:ext>
            </a:extLst>
          </p:cNvPr>
          <p:cNvSpPr/>
          <p:nvPr/>
        </p:nvSpPr>
        <p:spPr>
          <a:xfrm rot="21424123">
            <a:off x="4656118" y="2934748"/>
            <a:ext cx="574503" cy="48463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7938174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6F71C9D-3D6C-4805-8DA1-DA6C05C69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Bruner        modos de entender la enseñanza ligadas: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9D51C74-D255-490C-A4F5-031A3F5F4A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/>
              <a:t>Aprendizaje por recepción</a:t>
            </a:r>
          </a:p>
          <a:p>
            <a:r>
              <a:rPr lang="es-AR" dirty="0"/>
              <a:t>Aprendizaje por imitación</a:t>
            </a:r>
          </a:p>
          <a:p>
            <a:r>
              <a:rPr lang="es-AR" dirty="0"/>
              <a:t>Aprendices como pensadores</a:t>
            </a:r>
          </a:p>
          <a:p>
            <a:r>
              <a:rPr lang="es-AR" dirty="0"/>
              <a:t>Aprendices como conocedores </a:t>
            </a:r>
          </a:p>
          <a:p>
            <a:endParaRPr lang="es-AR" dirty="0"/>
          </a:p>
        </p:txBody>
      </p:sp>
      <p:sp>
        <p:nvSpPr>
          <p:cNvPr id="4" name="Flecha: a la derecha con muesca 3">
            <a:extLst>
              <a:ext uri="{FF2B5EF4-FFF2-40B4-BE49-F238E27FC236}">
                <a16:creationId xmlns:a16="http://schemas.microsoft.com/office/drawing/2014/main" id="{94C3DDCC-4D73-4507-B0CB-D881E3C0E5BE}"/>
              </a:ext>
            </a:extLst>
          </p:cNvPr>
          <p:cNvSpPr/>
          <p:nvPr/>
        </p:nvSpPr>
        <p:spPr>
          <a:xfrm>
            <a:off x="4283621" y="779923"/>
            <a:ext cx="574503" cy="48463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186356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9640E86-C8FF-456E-A25B-9C0795A8C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Enfoques sobre la planificación:</a:t>
            </a:r>
            <a:br>
              <a:rPr lang="es-AR" dirty="0"/>
            </a:br>
            <a:endParaRPr lang="es-AR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07864C7-9E8D-476A-BE79-F41C126548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643269"/>
            <a:ext cx="8915400" cy="4850295"/>
          </a:xfrm>
        </p:spPr>
        <p:txBody>
          <a:bodyPr/>
          <a:lstStyle/>
          <a:p>
            <a:pPr marL="0" indent="0">
              <a:buNone/>
            </a:pPr>
            <a:r>
              <a:rPr lang="es-AR" sz="2000" dirty="0"/>
              <a:t> </a:t>
            </a:r>
            <a:r>
              <a:rPr lang="es-AR" sz="2000" b="1" u="sng" dirty="0" err="1"/>
              <a:t>Palamidessi</a:t>
            </a:r>
            <a:r>
              <a:rPr lang="es-AR" sz="2000" b="1" u="sng" dirty="0"/>
              <a:t> y Feldman:  </a:t>
            </a:r>
            <a:r>
              <a:rPr lang="es-AR" b="1" u="sng" dirty="0"/>
              <a:t>               </a:t>
            </a:r>
          </a:p>
          <a:p>
            <a:pPr marL="0" indent="0">
              <a:buNone/>
            </a:pPr>
            <a:endParaRPr lang="es-AR" b="1" u="sng" dirty="0"/>
          </a:p>
          <a:p>
            <a:pPr marL="0" indent="0">
              <a:buNone/>
            </a:pPr>
            <a:r>
              <a:rPr lang="es-AR" dirty="0"/>
              <a:t>                  </a:t>
            </a:r>
            <a:r>
              <a:rPr lang="es-AR" sz="2000" b="1" dirty="0"/>
              <a:t>ENFOQUE RACIONAL           </a:t>
            </a:r>
            <a:r>
              <a:rPr lang="es-AR" sz="2000" dirty="0"/>
              <a:t>garantiza los resultados a</a:t>
            </a:r>
          </a:p>
          <a:p>
            <a:pPr marL="0" indent="0">
              <a:buNone/>
            </a:pPr>
            <a:r>
              <a:rPr lang="es-AR" sz="2000" dirty="0"/>
              <a:t>través del seguimiento de pasos </a:t>
            </a:r>
          </a:p>
          <a:p>
            <a:pPr marL="0" indent="0">
              <a:buNone/>
            </a:pPr>
            <a:endParaRPr lang="es-AR" dirty="0"/>
          </a:p>
          <a:p>
            <a:pPr marL="0" indent="0">
              <a:buNone/>
            </a:pPr>
            <a:r>
              <a:rPr lang="es-AR" dirty="0"/>
              <a:t>                 </a:t>
            </a:r>
            <a:r>
              <a:rPr lang="es-AR" sz="2000" b="1" dirty="0"/>
              <a:t>ENFOQUE PROCESUAL            </a:t>
            </a:r>
            <a:r>
              <a:rPr lang="es-AR" sz="2000" dirty="0"/>
              <a:t>e</a:t>
            </a:r>
            <a:r>
              <a:rPr lang="es-AR" dirty="0"/>
              <a:t>structura de la planificación más natural </a:t>
            </a:r>
          </a:p>
          <a:p>
            <a:pPr marL="0" indent="0">
              <a:buNone/>
            </a:pPr>
            <a:r>
              <a:rPr lang="es-AR" sz="2000" b="1" u="sng" dirty="0"/>
              <a:t>John:</a:t>
            </a:r>
          </a:p>
          <a:p>
            <a:pPr marL="0" indent="0">
              <a:buNone/>
            </a:pPr>
            <a:r>
              <a:rPr lang="es-AR" sz="2000" dirty="0"/>
              <a:t>               </a:t>
            </a:r>
            <a:r>
              <a:rPr lang="es-AR" sz="2000" b="1" dirty="0"/>
              <a:t>MODELO INTERACCIONAL           </a:t>
            </a:r>
            <a:r>
              <a:rPr lang="es-AR" dirty="0"/>
              <a:t>interacciones áulicas </a:t>
            </a:r>
          </a:p>
          <a:p>
            <a:pPr marL="0" indent="0">
              <a:buNone/>
            </a:pPr>
            <a:endParaRPr lang="es-AR" dirty="0"/>
          </a:p>
          <a:p>
            <a:pPr marL="0" indent="0">
              <a:buNone/>
            </a:pPr>
            <a:r>
              <a:rPr lang="es-AR" dirty="0"/>
              <a:t>                </a:t>
            </a:r>
            <a:r>
              <a:rPr lang="es-AR" sz="2000" b="1" dirty="0"/>
              <a:t>MODELO DIALÓGICO                  </a:t>
            </a:r>
            <a:r>
              <a:rPr lang="es-AR" dirty="0"/>
              <a:t>se representa un problema y luego se construye un plan</a:t>
            </a:r>
          </a:p>
        </p:txBody>
      </p:sp>
      <p:sp>
        <p:nvSpPr>
          <p:cNvPr id="4" name="Flecha: a la derecha con muesca 3">
            <a:extLst>
              <a:ext uri="{FF2B5EF4-FFF2-40B4-BE49-F238E27FC236}">
                <a16:creationId xmlns:a16="http://schemas.microsoft.com/office/drawing/2014/main" id="{30645710-FA43-45F0-817A-63052622B690}"/>
              </a:ext>
            </a:extLst>
          </p:cNvPr>
          <p:cNvSpPr/>
          <p:nvPr/>
        </p:nvSpPr>
        <p:spPr>
          <a:xfrm>
            <a:off x="2690191" y="2349008"/>
            <a:ext cx="978408" cy="48463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5" name="Flecha: a la derecha con muesca 4">
            <a:extLst>
              <a:ext uri="{FF2B5EF4-FFF2-40B4-BE49-F238E27FC236}">
                <a16:creationId xmlns:a16="http://schemas.microsoft.com/office/drawing/2014/main" id="{241A757D-C2F8-4A5C-906E-1DCA35BDE9A0}"/>
              </a:ext>
            </a:extLst>
          </p:cNvPr>
          <p:cNvSpPr/>
          <p:nvPr/>
        </p:nvSpPr>
        <p:spPr>
          <a:xfrm>
            <a:off x="6472409" y="2377386"/>
            <a:ext cx="574503" cy="48463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7" name="Flecha: a la derecha con muesca 6">
            <a:extLst>
              <a:ext uri="{FF2B5EF4-FFF2-40B4-BE49-F238E27FC236}">
                <a16:creationId xmlns:a16="http://schemas.microsoft.com/office/drawing/2014/main" id="{D8758168-6B8B-48F8-AB77-D835724D7B20}"/>
              </a:ext>
            </a:extLst>
          </p:cNvPr>
          <p:cNvSpPr/>
          <p:nvPr/>
        </p:nvSpPr>
        <p:spPr>
          <a:xfrm>
            <a:off x="2796208" y="3610484"/>
            <a:ext cx="978408" cy="48463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8" name="Flecha: a la derecha con muesca 7">
            <a:extLst>
              <a:ext uri="{FF2B5EF4-FFF2-40B4-BE49-F238E27FC236}">
                <a16:creationId xmlns:a16="http://schemas.microsoft.com/office/drawing/2014/main" id="{9613AE3A-7399-494E-9DF7-5FDD09BA86B7}"/>
              </a:ext>
            </a:extLst>
          </p:cNvPr>
          <p:cNvSpPr/>
          <p:nvPr/>
        </p:nvSpPr>
        <p:spPr>
          <a:xfrm>
            <a:off x="6486712" y="3610484"/>
            <a:ext cx="574503" cy="48463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9" name="Flecha: a la derecha con muesca 8">
            <a:extLst>
              <a:ext uri="{FF2B5EF4-FFF2-40B4-BE49-F238E27FC236}">
                <a16:creationId xmlns:a16="http://schemas.microsoft.com/office/drawing/2014/main" id="{EDEB67CB-BB11-4D3B-AF18-A2F585D767F7}"/>
              </a:ext>
            </a:extLst>
          </p:cNvPr>
          <p:cNvSpPr/>
          <p:nvPr/>
        </p:nvSpPr>
        <p:spPr>
          <a:xfrm>
            <a:off x="2690191" y="5577699"/>
            <a:ext cx="978408" cy="48463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0" name="Flecha: a la derecha con muesca 9">
            <a:extLst>
              <a:ext uri="{FF2B5EF4-FFF2-40B4-BE49-F238E27FC236}">
                <a16:creationId xmlns:a16="http://schemas.microsoft.com/office/drawing/2014/main" id="{53D03BE6-80FB-41F5-A971-55D75EB4A768}"/>
              </a:ext>
            </a:extLst>
          </p:cNvPr>
          <p:cNvSpPr/>
          <p:nvPr/>
        </p:nvSpPr>
        <p:spPr>
          <a:xfrm>
            <a:off x="2589212" y="4871960"/>
            <a:ext cx="978408" cy="48463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2" name="Flecha: a la derecha con muesca 11">
            <a:extLst>
              <a:ext uri="{FF2B5EF4-FFF2-40B4-BE49-F238E27FC236}">
                <a16:creationId xmlns:a16="http://schemas.microsoft.com/office/drawing/2014/main" id="{51CF8091-F500-4E7B-886E-BB9163407E79}"/>
              </a:ext>
            </a:extLst>
          </p:cNvPr>
          <p:cNvSpPr/>
          <p:nvPr/>
        </p:nvSpPr>
        <p:spPr>
          <a:xfrm>
            <a:off x="6961612" y="4760853"/>
            <a:ext cx="574503" cy="48463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3" name="Flecha: a la derecha con muesca 12">
            <a:extLst>
              <a:ext uri="{FF2B5EF4-FFF2-40B4-BE49-F238E27FC236}">
                <a16:creationId xmlns:a16="http://schemas.microsoft.com/office/drawing/2014/main" id="{779C121E-560E-4D7C-A878-D2A85F472FBE}"/>
              </a:ext>
            </a:extLst>
          </p:cNvPr>
          <p:cNvSpPr/>
          <p:nvPr/>
        </p:nvSpPr>
        <p:spPr>
          <a:xfrm>
            <a:off x="6674360" y="5577699"/>
            <a:ext cx="574503" cy="48463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783429134"/>
      </p:ext>
    </p:extLst>
  </p:cSld>
  <p:clrMapOvr>
    <a:masterClrMapping/>
  </p:clrMapOvr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386</TotalTime>
  <Words>255</Words>
  <Application>Microsoft Office PowerPoint</Application>
  <PresentationFormat>Panorámica</PresentationFormat>
  <Paragraphs>46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Wingdings 3</vt:lpstr>
      <vt:lpstr>Espiral</vt:lpstr>
      <vt:lpstr>Presentación de PowerPoint</vt:lpstr>
      <vt:lpstr>LA PLANIFICACIÓN DE LA ENSEÑANZA EN LA EDUCACIÓN SUPERIOR.</vt:lpstr>
      <vt:lpstr>Planificación                competencia docente                                                (Mónica Coronado)                                                                                                                                                                                                                                            concepciones </vt:lpstr>
      <vt:lpstr>Perrenoud          motores que favorecen la reflexión </vt:lpstr>
      <vt:lpstr>Presentación de PowerPoint</vt:lpstr>
      <vt:lpstr>Presentación de PowerPoint</vt:lpstr>
      <vt:lpstr>Phillips Jackson: los docentes utilizan tres tipos de pensamiento en la planificación:</vt:lpstr>
      <vt:lpstr>Bruner        modos de entender la enseñanza ligadas:</vt:lpstr>
      <vt:lpstr>Enfoques sobre la planificación: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Planificación de la enseñanza en la educación superior</dc:title>
  <dc:creator>alumno</dc:creator>
  <cp:lastModifiedBy>alumno</cp:lastModifiedBy>
  <cp:revision>16</cp:revision>
  <dcterms:created xsi:type="dcterms:W3CDTF">2019-08-28T12:45:23Z</dcterms:created>
  <dcterms:modified xsi:type="dcterms:W3CDTF">2019-08-28T20:41:54Z</dcterms:modified>
</cp:coreProperties>
</file>