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33" r:id="rId1"/>
  </p:sldMasterIdLst>
  <p:sldIdLst>
    <p:sldId id="307" r:id="rId2"/>
    <p:sldId id="318" r:id="rId3"/>
    <p:sldId id="295" r:id="rId4"/>
    <p:sldId id="259" r:id="rId5"/>
    <p:sldId id="265" r:id="rId6"/>
    <p:sldId id="300" r:id="rId7"/>
    <p:sldId id="323" r:id="rId8"/>
    <p:sldId id="322" r:id="rId9"/>
    <p:sldId id="320" r:id="rId10"/>
    <p:sldId id="321" r:id="rId11"/>
    <p:sldId id="319" r:id="rId12"/>
    <p:sldId id="32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D393"/>
    <a:srgbClr val="B9FFB9"/>
    <a:srgbClr val="89FF89"/>
    <a:srgbClr val="FFFF9F"/>
    <a:srgbClr val="FFD9FF"/>
    <a:srgbClr val="FFFFFF"/>
    <a:srgbClr val="EADEDA"/>
    <a:srgbClr val="CCECFF"/>
    <a:srgbClr val="FF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>
        <p:scale>
          <a:sx n="76" d="100"/>
          <a:sy n="76" d="100"/>
        </p:scale>
        <p:origin x="-12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7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32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04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490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45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71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04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14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3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08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85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8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44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28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5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424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  <p:sldLayoutId id="2147483948" r:id="rId15"/>
    <p:sldLayoutId id="214748394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 descr="Membrete A4-Bibliotec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2" b="93750"/>
          <a:stretch>
            <a:fillRect/>
          </a:stretch>
        </p:blipFill>
        <p:spPr bwMode="auto">
          <a:xfrm>
            <a:off x="115910" y="0"/>
            <a:ext cx="7980764" cy="1503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254" y="-1"/>
            <a:ext cx="6353745" cy="166137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" name="Rectángulo 1"/>
          <p:cNvSpPr/>
          <p:nvPr/>
        </p:nvSpPr>
        <p:spPr>
          <a:xfrm>
            <a:off x="985839" y="2191435"/>
            <a:ext cx="8929686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A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ACTUALIZACIÓN SUPERIOR </a:t>
            </a:r>
          </a:p>
          <a:p>
            <a:pPr algn="ctr"/>
            <a:r>
              <a:rPr lang="es-A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GESTIÓN EDUCATIVA</a:t>
            </a:r>
            <a:endParaRPr lang="es-AR" sz="4800" dirty="0"/>
          </a:p>
        </p:txBody>
      </p:sp>
      <p:sp>
        <p:nvSpPr>
          <p:cNvPr id="6" name="Rectángulo 5"/>
          <p:cNvSpPr/>
          <p:nvPr/>
        </p:nvSpPr>
        <p:spPr>
          <a:xfrm>
            <a:off x="985839" y="3993527"/>
            <a:ext cx="9345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Sede:</a:t>
            </a:r>
          </a:p>
          <a:p>
            <a:pPr algn="ctr"/>
            <a:r>
              <a:rPr lang="es-AR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Instituto de Educación Superior “San Bernardo” </a:t>
            </a:r>
          </a:p>
          <a:p>
            <a:pPr algn="ctr"/>
            <a:endParaRPr lang="es-AR" sz="3200" dirty="0" smtClean="0"/>
          </a:p>
          <a:p>
            <a:pPr algn="ctr"/>
            <a:r>
              <a:rPr lang="es-AR" sz="3200" dirty="0" smtClean="0">
                <a:latin typeface="Arial Black" panose="020B0A04020102020204" pitchFamily="34" charset="0"/>
              </a:rPr>
              <a:t>Pedro Benítez </a:t>
            </a:r>
            <a:r>
              <a:rPr lang="es-AR" sz="3200" dirty="0">
                <a:latin typeface="Arial Black" panose="020B0A04020102020204" pitchFamily="34" charset="0"/>
              </a:rPr>
              <a:t>– Claudia </a:t>
            </a:r>
            <a:r>
              <a:rPr lang="es-AR" sz="3200" dirty="0" err="1">
                <a:latin typeface="Arial Black" panose="020B0A04020102020204" pitchFamily="34" charset="0"/>
              </a:rPr>
              <a:t>Lemaire</a:t>
            </a:r>
            <a:r>
              <a:rPr lang="es-AR" sz="3200" dirty="0">
                <a:latin typeface="Arial Black" panose="020B0A04020102020204" pitchFamily="34" charset="0"/>
              </a:rPr>
              <a:t> </a:t>
            </a:r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1569" y="2433340"/>
            <a:ext cx="13716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3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152466" cy="109451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2000" dirty="0">
                <a:solidFill>
                  <a:schemeClr val="tx1"/>
                </a:solidFill>
                <a:latin typeface="Arial Black" panose="020B0A04020102020204" pitchFamily="34" charset="0"/>
              </a:rPr>
              <a:t>VARIABLE</a:t>
            </a:r>
            <a: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:</a:t>
            </a:r>
            <a:b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EL DOCENTE POSEE CONOCIMIENTO VALIDO, PROFUNDO Y ACTUALIZADO DEL CONOCIMIENTO A ENSEÑAR.</a:t>
            </a:r>
            <a:endParaRPr lang="es-AR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9152466" cy="434570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2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INDICADORES: (QUÉ HACE EL DOCENTE</a:t>
            </a:r>
            <a:r>
              <a:rPr lang="es-AR" sz="2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es-AR" sz="2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</a:pP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 una secuencia de aprendizaje coherente.</a:t>
            </a:r>
          </a:p>
          <a:p>
            <a:pPr>
              <a:buClrTx/>
            </a:pP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Interpreta correctamente las </a:t>
            </a: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.P. De los estudiantes.</a:t>
            </a:r>
          </a:p>
          <a:p>
            <a:pPr>
              <a:buClrTx/>
            </a:pP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Ofrece información pertinente.</a:t>
            </a:r>
          </a:p>
          <a:p>
            <a:pPr>
              <a:buClrTx/>
            </a:pP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Establece relaciones entre lo que expresan los estudiantes y los saberes eruditos.</a:t>
            </a:r>
          </a:p>
          <a:p>
            <a:pPr>
              <a:buClrTx/>
            </a:pP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 preguntas pertinentes en relación al contenido.</a:t>
            </a:r>
          </a:p>
          <a:p>
            <a:pPr>
              <a:buClrTx/>
            </a:pP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Selecciona materiales adecuados.</a:t>
            </a:r>
          </a:p>
        </p:txBody>
      </p:sp>
    </p:spTree>
    <p:extLst>
      <p:ext uri="{BB962C8B-B14F-4D97-AF65-F5344CB8AC3E}">
        <p14:creationId xmlns:p14="http://schemas.microsoft.com/office/powerpoint/2010/main" val="380934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8744"/>
          </a:xfrm>
        </p:spPr>
        <p:txBody>
          <a:bodyPr>
            <a:normAutofit/>
          </a:bodyPr>
          <a:lstStyle/>
          <a:p>
            <a:pPr algn="r"/>
            <a:r>
              <a:rPr lang="es-AR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Seguimos Trabajando!!</a:t>
            </a:r>
            <a:endParaRPr lang="es-AR" sz="48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5368" y="1558344"/>
            <a:ext cx="8596668" cy="4314422"/>
          </a:xfrm>
        </p:spPr>
        <p:txBody>
          <a:bodyPr>
            <a:normAutofit/>
          </a:bodyPr>
          <a:lstStyle/>
          <a:p>
            <a:pPr algn="just"/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Compare</a:t>
            </a:r>
            <a:r>
              <a:rPr lang="es-AR" sz="2000" dirty="0"/>
              <a:t> las variables de análisis que figuran en su instrumento de observación con las variables propuestas por Delia </a:t>
            </a:r>
            <a:r>
              <a:rPr lang="es-AR" sz="2000" dirty="0" err="1"/>
              <a:t>Azzerboni</a:t>
            </a:r>
            <a:r>
              <a:rPr lang="es-AR" sz="2000" dirty="0"/>
              <a:t> y Ruth </a:t>
            </a:r>
            <a:r>
              <a:rPr lang="es-AR" sz="2000" dirty="0" err="1"/>
              <a:t>Harf</a:t>
            </a:r>
            <a:r>
              <a:rPr lang="es-AR" sz="2000" dirty="0"/>
              <a:t>, en  Estrategias para la acción directiva. Condiciones para la gestión curricular y el acompañamiento pedagógico. Ediciones Novedades Educativas. </a:t>
            </a:r>
            <a:endParaRPr lang="es-AR" sz="2000" dirty="0" smtClean="0"/>
          </a:p>
          <a:p>
            <a:pPr marL="0" indent="0" algn="just">
              <a:buNone/>
            </a:pPr>
            <a:endParaRPr lang="es-AR" sz="2000" dirty="0" smtClean="0"/>
          </a:p>
          <a:p>
            <a:pPr lvl="0" algn="just"/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Describa</a:t>
            </a:r>
            <a:r>
              <a:rPr lang="es-AR" sz="2000" dirty="0"/>
              <a:t> qué similitudes, diferencias u omisiones encuentra</a:t>
            </a:r>
            <a:r>
              <a:rPr lang="es-AR" sz="2000" dirty="0" smtClean="0"/>
              <a:t>.</a:t>
            </a:r>
          </a:p>
          <a:p>
            <a:pPr marL="0" lvl="0" indent="0" algn="just">
              <a:buNone/>
            </a:pPr>
            <a:endParaRPr lang="es-AR" sz="2000" dirty="0"/>
          </a:p>
          <a:p>
            <a:pPr lvl="0" algn="just"/>
            <a:r>
              <a:rPr lang="es-AR" sz="2000" dirty="0"/>
              <a:t>¿</a:t>
            </a:r>
            <a:r>
              <a:rPr lang="es-A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incluiría </a:t>
            </a:r>
            <a:r>
              <a:rPr lang="es-AR" sz="2000" dirty="0"/>
              <a:t>en su instrumento de observación a partir del aporte de las autoras?</a:t>
            </a:r>
          </a:p>
          <a:p>
            <a:pPr algn="just"/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8113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87424" y="2567286"/>
            <a:ext cx="655980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 E C R E O</a:t>
            </a:r>
            <a:endParaRPr lang="es-ES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0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8145" y="609600"/>
            <a:ext cx="8911621" cy="1320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AR" b="1" dirty="0" smtClean="0">
                <a:solidFill>
                  <a:schemeClr val="tx1"/>
                </a:solidFill>
              </a:rPr>
              <a:t>MÓDULO III</a:t>
            </a:r>
            <a:r>
              <a:rPr lang="es-AR" b="1" dirty="0">
                <a:solidFill>
                  <a:schemeClr val="tx1"/>
                </a:solidFill>
              </a:rPr>
              <a:t>: </a:t>
            </a:r>
            <a:r>
              <a:rPr lang="es-AR" b="1" dirty="0" smtClean="0">
                <a:solidFill>
                  <a:schemeClr val="tx1"/>
                </a:solidFill>
              </a:rPr>
              <a:t/>
            </a:r>
            <a:br>
              <a:rPr lang="es-AR" b="1" dirty="0" smtClean="0">
                <a:solidFill>
                  <a:schemeClr val="tx1"/>
                </a:solidFill>
              </a:rPr>
            </a:br>
            <a:r>
              <a:rPr lang="es-AR" sz="3100" b="1" dirty="0" smtClean="0">
                <a:solidFill>
                  <a:schemeClr val="tx1"/>
                </a:solidFill>
              </a:rPr>
              <a:t>Desarrollo </a:t>
            </a:r>
            <a:r>
              <a:rPr lang="es-AR" sz="3100" b="1" dirty="0">
                <a:solidFill>
                  <a:schemeClr val="tx1"/>
                </a:solidFill>
              </a:rPr>
              <a:t>profesional para el liderazgo pedagógico. </a:t>
            </a:r>
            <a:r>
              <a:rPr lang="es-AR" sz="3100" dirty="0"/>
              <a:t>	</a:t>
            </a:r>
            <a:br>
              <a:rPr lang="es-AR" sz="3100" dirty="0"/>
            </a:br>
            <a:endParaRPr lang="es-AR" sz="31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05621" y="2132014"/>
            <a:ext cx="8596668" cy="388077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ctr"/>
            <a:r>
              <a:rPr lang="es-AR" sz="3200" dirty="0"/>
              <a:t>El Liderazgo </a:t>
            </a:r>
            <a:r>
              <a:rPr lang="es-AR" sz="3200" dirty="0" smtClean="0"/>
              <a:t>directivo.</a:t>
            </a:r>
          </a:p>
          <a:p>
            <a:pPr marL="0" indent="0" algn="ctr">
              <a:buNone/>
            </a:pPr>
            <a:endParaRPr lang="es-AR" sz="3200" dirty="0" smtClean="0"/>
          </a:p>
          <a:p>
            <a:pPr algn="ctr"/>
            <a:r>
              <a:rPr lang="es-AR" sz="3200" dirty="0" smtClean="0"/>
              <a:t>El </a:t>
            </a:r>
            <a:r>
              <a:rPr lang="es-AR" sz="3200" dirty="0"/>
              <a:t>rol directivo en los procesos de evaluación institucional. </a:t>
            </a:r>
            <a:endParaRPr lang="es-AR" sz="3200" dirty="0" smtClean="0"/>
          </a:p>
          <a:p>
            <a:pPr marL="0" indent="0" algn="ctr">
              <a:buNone/>
            </a:pPr>
            <a:endParaRPr lang="es-AR" sz="3200" dirty="0" smtClean="0"/>
          </a:p>
          <a:p>
            <a:pPr algn="ctr"/>
            <a:r>
              <a:rPr lang="es-A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liderazgo directivo en los procesos de </a:t>
            </a:r>
            <a:r>
              <a:rPr lang="es-A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reflexión</a:t>
            </a:r>
            <a:r>
              <a:rPr lang="es-A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las </a:t>
            </a:r>
            <a:r>
              <a:rPr lang="es-A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prácticas pedagógicas</a:t>
            </a:r>
            <a:r>
              <a:rPr lang="es-AR" sz="3600" dirty="0"/>
              <a:t>.</a:t>
            </a:r>
            <a:r>
              <a:rPr lang="es-AR" sz="3200" dirty="0"/>
              <a:t> 	</a:t>
            </a:r>
          </a:p>
          <a:p>
            <a:pPr algn="ctr"/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76308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rgbClr val="FFD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7425" y="566670"/>
            <a:ext cx="10026617" cy="58951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s-AR" sz="2400" dirty="0" smtClean="0">
                <a:solidFill>
                  <a:schemeClr val="tx1"/>
                </a:solidFill>
              </a:rPr>
              <a:t>La reflexión sobre la enseñanza es un ejercicio analítico no evaluativo</a:t>
            </a:r>
            <a:r>
              <a:rPr lang="es-AR" sz="2400" b="1" dirty="0" smtClean="0">
                <a:solidFill>
                  <a:schemeClr val="tx1"/>
                </a:solidFill>
              </a:rPr>
              <a:t>. </a:t>
            </a:r>
          </a:p>
          <a:p>
            <a:pPr marL="0" indent="0">
              <a:buNone/>
            </a:pPr>
            <a:endParaRPr lang="es-AR" sz="2400" b="1" dirty="0" smtClean="0">
              <a:solidFill>
                <a:schemeClr val="tx1"/>
              </a:solidFill>
            </a:endParaRPr>
          </a:p>
          <a:p>
            <a:r>
              <a:rPr lang="es-AR" sz="2400" dirty="0" smtClean="0">
                <a:solidFill>
                  <a:schemeClr val="tx1"/>
                </a:solidFill>
              </a:rPr>
              <a:t>La </a:t>
            </a:r>
            <a:r>
              <a:rPr lang="es-AR" sz="2400" dirty="0">
                <a:solidFill>
                  <a:schemeClr val="tx1"/>
                </a:solidFill>
              </a:rPr>
              <a:t>reflexión se realiza desde </a:t>
            </a:r>
            <a:r>
              <a:rPr lang="es-AR" sz="2400" b="1" dirty="0">
                <a:solidFill>
                  <a:schemeClr val="tx1"/>
                </a:solidFill>
              </a:rPr>
              <a:t>lo que una clase “es</a:t>
            </a:r>
            <a:r>
              <a:rPr lang="es-AR" sz="2400" b="1" dirty="0" smtClean="0">
                <a:solidFill>
                  <a:schemeClr val="tx1"/>
                </a:solidFill>
              </a:rPr>
              <a:t>”</a:t>
            </a:r>
          </a:p>
          <a:p>
            <a:pPr marL="0" indent="0">
              <a:buNone/>
            </a:pPr>
            <a:endParaRPr lang="es-AR" sz="2400" dirty="0">
              <a:solidFill>
                <a:schemeClr val="tx1"/>
              </a:solidFill>
            </a:endParaRPr>
          </a:p>
          <a:p>
            <a:r>
              <a:rPr lang="es-AR" sz="2400" dirty="0">
                <a:solidFill>
                  <a:schemeClr val="tx1"/>
                </a:solidFill>
              </a:rPr>
              <a:t>N</a:t>
            </a:r>
            <a:r>
              <a:rPr lang="es-AR" sz="2400" dirty="0" smtClean="0">
                <a:solidFill>
                  <a:schemeClr val="tx1"/>
                </a:solidFill>
              </a:rPr>
              <a:t>o </a:t>
            </a:r>
            <a:r>
              <a:rPr lang="es-AR" sz="2400" dirty="0">
                <a:solidFill>
                  <a:schemeClr val="tx1"/>
                </a:solidFill>
              </a:rPr>
              <a:t>es posible definir categorías preestablecidas que vayan a darse con seguridad en una </a:t>
            </a:r>
            <a:r>
              <a:rPr lang="es-AR" sz="2400" dirty="0" smtClean="0">
                <a:solidFill>
                  <a:schemeClr val="tx1"/>
                </a:solidFill>
              </a:rPr>
              <a:t>clase.</a:t>
            </a:r>
          </a:p>
          <a:p>
            <a:endParaRPr lang="es-AR" sz="2400" b="1" dirty="0" smtClean="0">
              <a:solidFill>
                <a:schemeClr val="tx1"/>
              </a:solidFill>
            </a:endParaRPr>
          </a:p>
          <a:p>
            <a:r>
              <a:rPr lang="es-AR" sz="2400" b="1" dirty="0" smtClean="0">
                <a:solidFill>
                  <a:schemeClr val="tx1"/>
                </a:solidFill>
              </a:rPr>
              <a:t>Cada </a:t>
            </a:r>
            <a:r>
              <a:rPr lang="es-AR" sz="2400" b="1" dirty="0">
                <a:solidFill>
                  <a:schemeClr val="tx1"/>
                </a:solidFill>
              </a:rPr>
              <a:t>clase “invita” </a:t>
            </a:r>
            <a:r>
              <a:rPr lang="es-AR" sz="2400" dirty="0">
                <a:solidFill>
                  <a:schemeClr val="tx1"/>
                </a:solidFill>
              </a:rPr>
              <a:t>a ser reflexionada desde algún lugar. </a:t>
            </a:r>
            <a:endParaRPr lang="es-AR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AR" sz="2400" dirty="0" smtClean="0">
              <a:solidFill>
                <a:schemeClr val="tx1"/>
              </a:solidFill>
            </a:endParaRPr>
          </a:p>
          <a:p>
            <a:r>
              <a:rPr lang="es-AR" sz="2400" dirty="0">
                <a:solidFill>
                  <a:schemeClr val="tx1"/>
                </a:solidFill>
              </a:rPr>
              <a:t>Identificar las </a:t>
            </a:r>
            <a:r>
              <a:rPr lang="es-AR" sz="2400" b="1" dirty="0">
                <a:solidFill>
                  <a:schemeClr val="tx1"/>
                </a:solidFill>
              </a:rPr>
              <a:t>DECISIONES - </a:t>
            </a:r>
            <a:r>
              <a:rPr lang="es-AR" sz="2400" dirty="0">
                <a:solidFill>
                  <a:schemeClr val="tx1"/>
                </a:solidFill>
              </a:rPr>
              <a:t>Interpelar las </a:t>
            </a:r>
            <a:r>
              <a:rPr lang="es-AR" sz="2400" b="1" dirty="0">
                <a:solidFill>
                  <a:schemeClr val="tx1"/>
                </a:solidFill>
              </a:rPr>
              <a:t>CATEGORÍAS DIDÁCTICAS </a:t>
            </a:r>
            <a:r>
              <a:rPr lang="es-AR" sz="2400" dirty="0">
                <a:solidFill>
                  <a:schemeClr val="tx1"/>
                </a:solidFill>
              </a:rPr>
              <a:t>implicadas - Develar las </a:t>
            </a:r>
            <a:r>
              <a:rPr lang="es-AR" sz="2400" b="1" dirty="0">
                <a:solidFill>
                  <a:schemeClr val="tx1"/>
                </a:solidFill>
              </a:rPr>
              <a:t>SUPUESTOS SUBYACENTES </a:t>
            </a:r>
            <a:r>
              <a:rPr lang="es-AR" sz="2400" dirty="0">
                <a:solidFill>
                  <a:schemeClr val="tx1"/>
                </a:solidFill>
              </a:rPr>
              <a:t>generadores de las decisiones.</a:t>
            </a:r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0939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2979" y="150870"/>
            <a:ext cx="10249719" cy="86187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AR" sz="2800" b="1" dirty="0" smtClean="0">
                <a:solidFill>
                  <a:schemeClr val="tx1"/>
                </a:solidFill>
              </a:rPr>
              <a:t>EL ASESORAMIENTO COMO UNA </a:t>
            </a:r>
            <a:r>
              <a:rPr lang="es-A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SECUENCIA DE ACCIONES</a:t>
            </a:r>
            <a:r>
              <a:rPr lang="es-AR" sz="2800" b="1" dirty="0" smtClean="0">
                <a:solidFill>
                  <a:schemeClr val="tx1"/>
                </a:solidFill>
              </a:rPr>
              <a:t>:</a:t>
            </a:r>
            <a:endParaRPr lang="es-AR" sz="2800" b="1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2979" y="1226128"/>
            <a:ext cx="10732168" cy="500651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es-AR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1.PLANTEO DE OBJETIVOS: </a:t>
            </a:r>
          </a:p>
          <a:p>
            <a:pPr marL="0" indent="0" algn="ctr">
              <a:buNone/>
            </a:pP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Hacer foco -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objeto de la reflexión -</a:t>
            </a:r>
          </a:p>
          <a:p>
            <a:pPr marL="0" indent="0" algn="ctr">
              <a:buNone/>
            </a:pPr>
            <a:endParaRPr lang="es-A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2.a. RECOLECCIÓN DE INFORMACIÓN: </a:t>
            </a:r>
          </a:p>
          <a:p>
            <a:pPr marL="0" indent="0" algn="ctr">
              <a:buNone/>
            </a:pP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las fuentes - Construir instrumentos de registro</a:t>
            </a:r>
            <a:endParaRPr lang="es-AR" sz="4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AR" sz="4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2.b. ANÁLISIS DE INFORMACIÓN: </a:t>
            </a:r>
          </a:p>
          <a:p>
            <a:pPr marL="0" indent="0" algn="ctr">
              <a:buNone/>
            </a:pP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ropio” + “Con 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docente” - Las</a:t>
            </a:r>
            <a:r>
              <a:rPr lang="es-AR" sz="4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conversaciones.</a:t>
            </a:r>
            <a:endParaRPr lang="es-AR" sz="4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AR" sz="4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3. DEFINICIÓN DEL CURSO DE ACCIÓN: </a:t>
            </a:r>
          </a:p>
          <a:p>
            <a:pPr marL="0" indent="0" algn="ctr">
              <a:buNone/>
            </a:pP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construye la orientación – Ofreciendo ayuda pedagógica - 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construyen acuerdos- </a:t>
            </a:r>
          </a:p>
          <a:p>
            <a:pPr marL="0" indent="0" algn="ctr">
              <a:buNone/>
            </a:pP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ESTRATEGIAS 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ASESORAMIENTO</a:t>
            </a:r>
            <a:r>
              <a:rPr lang="es-AR" sz="4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mediante un experto externo, grupal, por escrito, interindividual</a:t>
            </a:r>
          </a:p>
          <a:p>
            <a:pPr marL="0" indent="0" algn="ctr">
              <a:buNone/>
            </a:pPr>
            <a:endParaRPr lang="es-AR" sz="49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4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4. MONITOREO DE LA MEJORA: </a:t>
            </a:r>
          </a:p>
          <a:p>
            <a:pPr marL="0" indent="0" algn="ctr">
              <a:buNone/>
            </a:pP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compañarlos 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la implementación de las acciones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acordadas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evaluar 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logros -  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pensar estrategias ante las </a:t>
            </a:r>
            <a:r>
              <a:rPr lang="es-AR" sz="4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dificultades y </a:t>
            </a:r>
            <a:r>
              <a:rPr lang="es-AR" sz="4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 atentos a las nuevas necesidades que puedan surgir.</a:t>
            </a:r>
          </a:p>
          <a:p>
            <a:pPr marL="0" indent="0">
              <a:buNone/>
            </a:pPr>
            <a:endParaRPr lang="es-AR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97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5957" y="1076911"/>
            <a:ext cx="8915401" cy="5043152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4000" dirty="0" smtClean="0"/>
          </a:p>
          <a:p>
            <a:pPr marL="0" indent="0" algn="ctr">
              <a:buNone/>
            </a:pPr>
            <a:endParaRPr lang="es-AR" sz="3200" dirty="0" smtClean="0"/>
          </a:p>
          <a:p>
            <a:pPr marL="0" indent="0" algn="ctr">
              <a:buNone/>
            </a:pPr>
            <a:r>
              <a:rPr lang="es-AR" sz="3200" dirty="0" smtClean="0"/>
              <a:t>La </a:t>
            </a:r>
            <a:r>
              <a:rPr lang="es-AR" sz="3200" dirty="0"/>
              <a:t>validez del asesoramiento </a:t>
            </a:r>
            <a:r>
              <a:rPr lang="es-AR" sz="3200" u="sng" dirty="0" smtClean="0"/>
              <a:t>está </a:t>
            </a:r>
            <a:r>
              <a:rPr lang="es-AR" sz="3200" dirty="0"/>
              <a:t>dada por </a:t>
            </a:r>
            <a:r>
              <a:rPr lang="es-AR" sz="3200" dirty="0" smtClean="0"/>
              <a:t>la </a:t>
            </a:r>
            <a:r>
              <a:rPr lang="es-AR" sz="3200" u="sng" dirty="0" smtClean="0"/>
              <a:t>comprensión reflexiva </a:t>
            </a:r>
            <a:r>
              <a:rPr lang="es-AR" sz="3200" u="sng" dirty="0"/>
              <a:t>y global </a:t>
            </a:r>
            <a:r>
              <a:rPr lang="es-AR" sz="3200" dirty="0"/>
              <a:t>acerca de lo que es una buena práctica de enseñanza. </a:t>
            </a:r>
            <a:endParaRPr lang="es-AR" sz="3200" dirty="0" smtClean="0"/>
          </a:p>
          <a:p>
            <a:pPr marL="0" indent="0">
              <a:buNone/>
            </a:pPr>
            <a:r>
              <a:rPr lang="es-AR" dirty="0" smtClean="0">
                <a:solidFill>
                  <a:schemeClr val="tx1"/>
                </a:solidFill>
              </a:rPr>
              <a:t>                               </a:t>
            </a:r>
          </a:p>
          <a:p>
            <a:pPr marL="0" indent="0" algn="ctr">
              <a:buNone/>
            </a:pPr>
            <a:r>
              <a:rPr lang="es-AR" dirty="0" smtClean="0">
                <a:solidFill>
                  <a:schemeClr val="tx1"/>
                </a:solidFill>
              </a:rPr>
              <a:t>    video Sobrevivir </a:t>
            </a:r>
            <a:r>
              <a:rPr lang="es-AR" dirty="0">
                <a:solidFill>
                  <a:schemeClr val="tx1"/>
                </a:solidFill>
              </a:rPr>
              <a:t>el aula | Hernán Aldana </a:t>
            </a:r>
            <a:r>
              <a:rPr lang="es-AR" dirty="0" smtClean="0">
                <a:solidFill>
                  <a:schemeClr val="tx1"/>
                </a:solidFill>
              </a:rPr>
              <a:t>|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3958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 smtClean="0"/>
              <a:t>¡A TRABAJAR!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19968" y="1475508"/>
            <a:ext cx="9196868" cy="463434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lvl="0" algn="just"/>
            <a:endParaRPr lang="es-AR" dirty="0" smtClean="0"/>
          </a:p>
          <a:p>
            <a:pPr lvl="0" algn="just"/>
            <a:r>
              <a:rPr lang="es-AR" sz="2400" dirty="0" smtClean="0"/>
              <a:t>Lean </a:t>
            </a:r>
            <a:r>
              <a:rPr lang="es-AR" sz="2400" dirty="0"/>
              <a:t>el extracto del diario de una practicante que se transcribe a continuación.</a:t>
            </a:r>
          </a:p>
          <a:p>
            <a:pPr lvl="0" algn="just"/>
            <a:r>
              <a:rPr lang="es-AR" sz="2400" dirty="0"/>
              <a:t>Indiquen </a:t>
            </a:r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aspectos </a:t>
            </a:r>
            <a:r>
              <a:rPr lang="es-AR" sz="2400" dirty="0"/>
              <a:t>del relato seleccionarían para trabajar con quien hizo la escritura </a:t>
            </a: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fin de hacerla reflexionar </a:t>
            </a:r>
            <a:r>
              <a:rPr lang="es-AR" sz="2400" dirty="0"/>
              <a:t>sobre sus posibles decisiones cuando dé clase en función de lo que evidencian los supuestos que subyacen a sus expresiones.</a:t>
            </a:r>
          </a:p>
          <a:p>
            <a:pPr lvl="0" algn="just"/>
            <a:r>
              <a:rPr lang="es-AR" sz="2400" dirty="0"/>
              <a:t>Lean el caso N° 2 e indiquen sobre </a:t>
            </a:r>
            <a:r>
              <a:rPr lang="es-A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aspectos </a:t>
            </a:r>
            <a:r>
              <a:rPr lang="es-AR" sz="2400" dirty="0"/>
              <a:t>sería necesario hacer FOCO para </a:t>
            </a:r>
            <a:r>
              <a:rPr lang="es-A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reflexionar</a:t>
            </a:r>
            <a:r>
              <a:rPr lang="es-AR" sz="2400" dirty="0"/>
              <a:t> sobre esa práctica.</a:t>
            </a:r>
          </a:p>
          <a:p>
            <a:pPr lvl="0" algn="just"/>
            <a:r>
              <a:rPr lang="es-AR" sz="2400" dirty="0"/>
              <a:t>Compartan con los colegas el trabajo realizado</a:t>
            </a:r>
            <a:r>
              <a:rPr lang="es-A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452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873124" y="1552873"/>
            <a:ext cx="6559808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MINI</a:t>
            </a:r>
          </a:p>
          <a:p>
            <a:pPr algn="ctr"/>
            <a:r>
              <a:rPr lang="es-ES" sz="96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 E C R E O</a:t>
            </a:r>
            <a:endParaRPr lang="es-ES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27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50822" y="1369453"/>
            <a:ext cx="8596668" cy="411694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OBSERVACIÓN </a:t>
            </a:r>
            <a:r>
              <a:rPr lang="es-A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CLASES</a:t>
            </a:r>
            <a:br>
              <a:rPr lang="es-A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AR" sz="4400" dirty="0"/>
              <a:t/>
            </a:r>
            <a:br>
              <a:rPr lang="es-AR" sz="4400" dirty="0"/>
            </a:b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Construir </a:t>
            </a:r>
            <a:r>
              <a:rPr lang="es-AR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instrumentos de </a:t>
            </a:r>
            <a:r>
              <a:rPr lang="es-A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RECOLECCIÓN DE INFORMACIÓN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9747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8545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s-AR" sz="2000" dirty="0">
                <a:solidFill>
                  <a:schemeClr val="tx1"/>
                </a:solidFill>
                <a:latin typeface="Arial Black" panose="020B0A04020102020204" pitchFamily="34" charset="0"/>
              </a:rPr>
              <a:t>VARIABLE:</a:t>
            </a:r>
            <a:br>
              <a:rPr lang="es-AR" sz="2000" dirty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EL DOCENTE INDAGA </a:t>
            </a:r>
            <a:r>
              <a:rPr lang="es-AR" sz="2000" dirty="0">
                <a:solidFill>
                  <a:schemeClr val="tx1"/>
                </a:solidFill>
                <a:latin typeface="Arial Black" panose="020B0A04020102020204" pitchFamily="34" charset="0"/>
              </a:rPr>
              <a:t>LAS IDEAS PREVIAS DE LOS </a:t>
            </a:r>
            <a: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ESTUDIANTES </a:t>
            </a:r>
            <a:b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</a:br>
            <a: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DE QUE </a:t>
            </a:r>
            <a:r>
              <a:rPr lang="es-AR" sz="2000" dirty="0">
                <a:solidFill>
                  <a:schemeClr val="tx1"/>
                </a:solidFill>
                <a:latin typeface="Arial Black" panose="020B0A04020102020204" pitchFamily="34" charset="0"/>
              </a:rPr>
              <a:t>MODO </a:t>
            </a:r>
            <a: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SE </a:t>
            </a:r>
            <a:r>
              <a:rPr lang="es-AR" sz="2000" dirty="0">
                <a:solidFill>
                  <a:schemeClr val="tx1"/>
                </a:solidFill>
                <a:latin typeface="Arial Black" panose="020B0A04020102020204" pitchFamily="34" charset="0"/>
              </a:rPr>
              <a:t>INDAGAN LAS IDEAS </a:t>
            </a:r>
            <a:r>
              <a:rPr lang="es-AR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PREVIAS</a:t>
            </a:r>
            <a:endParaRPr lang="es-AR" sz="2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202874"/>
            <a:ext cx="8861521" cy="396932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AR" sz="32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INDICADORES: (QUÉ HACE EL DOCENTE</a:t>
            </a:r>
            <a:r>
              <a:rPr lang="es-AR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0" indent="0">
              <a:buNone/>
            </a:pPr>
            <a:endParaRPr lang="es-A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Tx/>
            </a:pPr>
            <a:r>
              <a:rPr lang="es-AR" sz="2400" b="1" dirty="0" smtClean="0"/>
              <a:t>Interroga.</a:t>
            </a:r>
          </a:p>
          <a:p>
            <a:pPr>
              <a:buClrTx/>
            </a:pPr>
            <a:r>
              <a:rPr lang="es-AR" sz="2400" b="1" dirty="0" smtClean="0"/>
              <a:t>Emplea algún tipo de representación gráfica.</a:t>
            </a:r>
          </a:p>
          <a:p>
            <a:pPr>
              <a:buClrTx/>
            </a:pPr>
            <a:r>
              <a:rPr lang="es-AR" sz="2400" b="1" dirty="0" smtClean="0"/>
              <a:t>Pregunta al inicio de la actividad.</a:t>
            </a:r>
          </a:p>
          <a:p>
            <a:pPr>
              <a:buClrTx/>
            </a:pPr>
            <a:r>
              <a:rPr lang="es-AR" sz="2400" b="1" dirty="0" smtClean="0"/>
              <a:t>Pregunta durante el desarrollo de la actividad.</a:t>
            </a:r>
          </a:p>
          <a:p>
            <a:pPr>
              <a:buClrTx/>
            </a:pPr>
            <a:r>
              <a:rPr lang="es-AR" sz="2400" b="1" dirty="0" smtClean="0"/>
              <a:t>Sintetiza las </a:t>
            </a:r>
            <a:r>
              <a:rPr lang="es-AR" sz="2400" b="1" dirty="0"/>
              <a:t>I</a:t>
            </a:r>
            <a:r>
              <a:rPr lang="es-AR" sz="2400" b="1" dirty="0" smtClean="0"/>
              <a:t>.P. De sus alumnos.</a:t>
            </a:r>
          </a:p>
          <a:p>
            <a:pPr>
              <a:buClrTx/>
            </a:pPr>
            <a:r>
              <a:rPr lang="es-AR" sz="2400" b="1" dirty="0" smtClean="0"/>
              <a:t>Expone o señala las diferentes posturas.</a:t>
            </a:r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418200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1769</TotalTime>
  <Words>554</Words>
  <Application>Microsoft Office PowerPoint</Application>
  <PresentationFormat>Personalizado</PresentationFormat>
  <Paragraphs>76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Faceta</vt:lpstr>
      <vt:lpstr>Presentación de PowerPoint</vt:lpstr>
      <vt:lpstr>MÓDULO III:  Desarrollo profesional para el liderazgo pedagógico.   </vt:lpstr>
      <vt:lpstr>Presentación de PowerPoint</vt:lpstr>
      <vt:lpstr>EL ASESORAMIENTO COMO UNA SECUENCIA DE ACCIONES:</vt:lpstr>
      <vt:lpstr>Presentación de PowerPoint</vt:lpstr>
      <vt:lpstr>¡A TRABAJAR!</vt:lpstr>
      <vt:lpstr>Presentación de PowerPoint</vt:lpstr>
      <vt:lpstr> OBSERVACIÓN DE CLASES  Construir instrumentos de RECOLECCIÓN DE INFORMACIÓN</vt:lpstr>
      <vt:lpstr>VARIABLE: EL DOCENTE INDAGA LAS IDEAS PREVIAS DE LOS ESTUDIANTES  DE QUE MODO SE INDAGAN LAS IDEAS PREVIAS</vt:lpstr>
      <vt:lpstr>VARIABLE: EL DOCENTE POSEE CONOCIMIENTO VALIDO, PROFUNDO Y ACTUALIZADO DEL CONOCIMIENTO A ENSEÑAR.</vt:lpstr>
      <vt:lpstr>Seguimos Trabajando!!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alumno</dc:creator>
  <cp:lastModifiedBy>Elva</cp:lastModifiedBy>
  <cp:revision>159</cp:revision>
  <dcterms:created xsi:type="dcterms:W3CDTF">2019-09-08T10:47:32Z</dcterms:created>
  <dcterms:modified xsi:type="dcterms:W3CDTF">2019-10-04T09:41:34Z</dcterms:modified>
</cp:coreProperties>
</file>