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3" r:id="rId1"/>
  </p:sldMasterIdLst>
  <p:sldIdLst>
    <p:sldId id="307" r:id="rId2"/>
    <p:sldId id="308" r:id="rId3"/>
    <p:sldId id="319" r:id="rId4"/>
    <p:sldId id="322" r:id="rId5"/>
    <p:sldId id="320" r:id="rId6"/>
    <p:sldId id="325" r:id="rId7"/>
    <p:sldId id="326" r:id="rId8"/>
    <p:sldId id="328" r:id="rId9"/>
    <p:sldId id="329" r:id="rId10"/>
    <p:sldId id="330" r:id="rId11"/>
    <p:sldId id="323" r:id="rId12"/>
    <p:sldId id="324" r:id="rId13"/>
    <p:sldId id="331" r:id="rId14"/>
    <p:sldId id="332" r:id="rId15"/>
    <p:sldId id="333" r:id="rId16"/>
    <p:sldId id="318" r:id="rId17"/>
    <p:sldId id="321" r:id="rId18"/>
    <p:sldId id="334" r:id="rId19"/>
    <p:sldId id="317" r:id="rId20"/>
    <p:sldId id="309" r:id="rId21"/>
    <p:sldId id="310" r:id="rId22"/>
    <p:sldId id="311" r:id="rId23"/>
    <p:sldId id="312" r:id="rId24"/>
    <p:sldId id="313" r:id="rId25"/>
    <p:sldId id="314" r:id="rId26"/>
    <p:sldId id="315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EADEDA"/>
    <a:srgbClr val="FFFFDD"/>
    <a:srgbClr val="99FF66"/>
    <a:srgbClr val="F2A8BF"/>
    <a:srgbClr val="CCFFFF"/>
    <a:srgbClr val="CCECFF"/>
    <a:srgbClr val="FFD9FF"/>
    <a:srgbClr val="FFD393"/>
    <a:srgbClr val="89FF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>
        <p:scale>
          <a:sx n="76" d="100"/>
          <a:sy n="76" d="100"/>
        </p:scale>
        <p:origin x="-12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412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563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4682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68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5982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662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723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211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748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185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253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041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157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95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090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36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09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Membrete A4-Biblioteca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2" b="93750"/>
          <a:stretch>
            <a:fillRect/>
          </a:stretch>
        </p:blipFill>
        <p:spPr bwMode="auto">
          <a:xfrm>
            <a:off x="838381" y="300789"/>
            <a:ext cx="7142383" cy="1203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464" y="300789"/>
            <a:ext cx="6229758" cy="120315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Rectángulo 1"/>
          <p:cNvSpPr/>
          <p:nvPr/>
        </p:nvSpPr>
        <p:spPr>
          <a:xfrm>
            <a:off x="3168316" y="2191435"/>
            <a:ext cx="6096000" cy="1200329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pPr algn="ctr"/>
            <a:r>
              <a:rPr lang="es-A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ACTUALIZACIÓN SUPERIOR </a:t>
            </a:r>
          </a:p>
          <a:p>
            <a:pPr algn="ctr"/>
            <a:r>
              <a:rPr lang="es-A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GESTIÓN EDUCATIVA</a:t>
            </a:r>
            <a:endParaRPr lang="es-AR" sz="3600" dirty="0"/>
          </a:p>
        </p:txBody>
      </p:sp>
      <p:sp>
        <p:nvSpPr>
          <p:cNvPr id="6" name="Rectángulo 5"/>
          <p:cNvSpPr/>
          <p:nvPr/>
        </p:nvSpPr>
        <p:spPr>
          <a:xfrm>
            <a:off x="3011905" y="4079252"/>
            <a:ext cx="71908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Sede:</a:t>
            </a:r>
          </a:p>
          <a:p>
            <a:pPr algn="ctr"/>
            <a:r>
              <a:rPr lang="es-A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Instituto de Educación Superior “San Bernardo” </a:t>
            </a:r>
          </a:p>
          <a:p>
            <a:pPr algn="ctr"/>
            <a:endParaRPr lang="es-AR" sz="2400" dirty="0" smtClean="0"/>
          </a:p>
          <a:p>
            <a:pPr algn="ctr"/>
            <a:r>
              <a:rPr lang="es-AR" sz="2400" dirty="0" smtClean="0"/>
              <a:t>Pedro Benítez </a:t>
            </a:r>
            <a:r>
              <a:rPr lang="es-AR" sz="2400" dirty="0"/>
              <a:t>– Claudia </a:t>
            </a:r>
            <a:r>
              <a:rPr lang="es-AR" sz="2400" dirty="0" err="1"/>
              <a:t>Lemaire</a:t>
            </a:r>
            <a:r>
              <a:rPr lang="es-AR" sz="2400" dirty="0"/>
              <a:t> </a:t>
            </a: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77" y="1843147"/>
            <a:ext cx="137160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53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29216" y="210751"/>
            <a:ext cx="9933140" cy="803857"/>
          </a:xfrm>
        </p:spPr>
        <p:txBody>
          <a:bodyPr/>
          <a:lstStyle/>
          <a:p>
            <a:r>
              <a:rPr lang="es-AR" b="1" dirty="0" smtClean="0"/>
              <a:t>Plan Nacional de Formación Docente </a:t>
            </a:r>
            <a:r>
              <a:rPr lang="es-AR" sz="2400" b="1" dirty="0" smtClean="0"/>
              <a:t>(</a:t>
            </a:r>
            <a:r>
              <a:rPr lang="es-AR" sz="2400" b="1" dirty="0" err="1" smtClean="0"/>
              <a:t>INFoD</a:t>
            </a:r>
            <a:r>
              <a:rPr lang="es-AR" sz="2400" b="1" dirty="0" smtClean="0"/>
              <a:t>)</a:t>
            </a:r>
            <a:endParaRPr lang="es-AR" sz="2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55101" y="1052186"/>
            <a:ext cx="9256735" cy="5336088"/>
          </a:xfrm>
        </p:spPr>
        <p:txBody>
          <a:bodyPr>
            <a:normAutofit/>
          </a:bodyPr>
          <a:lstStyle/>
          <a:p>
            <a:r>
              <a:rPr lang="es-AR" dirty="0" smtClean="0"/>
              <a:t>Retoma </a:t>
            </a:r>
            <a:r>
              <a:rPr lang="es-AR" dirty="0"/>
              <a:t>también los acuerdos federales previos referidos a </a:t>
            </a:r>
            <a:r>
              <a:rPr lang="es-AR" dirty="0" smtClean="0"/>
              <a:t>la:</a:t>
            </a:r>
          </a:p>
          <a:p>
            <a:r>
              <a:rPr lang="es-AR" b="1" dirty="0" smtClean="0">
                <a:solidFill>
                  <a:srgbClr val="00B050"/>
                </a:solidFill>
              </a:rPr>
              <a:t>Validez </a:t>
            </a:r>
            <a:r>
              <a:rPr lang="es-AR" b="1" dirty="0">
                <a:solidFill>
                  <a:srgbClr val="00B050"/>
                </a:solidFill>
              </a:rPr>
              <a:t>nacional de los títulos</a:t>
            </a:r>
            <a:r>
              <a:rPr lang="es-AR" baseline="30000" dirty="0">
                <a:solidFill>
                  <a:srgbClr val="00B050"/>
                </a:solidFill>
              </a:rPr>
              <a:t>2</a:t>
            </a:r>
            <a:r>
              <a:rPr lang="es-AR" dirty="0"/>
              <a:t>, </a:t>
            </a:r>
            <a:r>
              <a:rPr lang="es-AR" dirty="0"/>
              <a:t>(2) Res. CFE N° 16/07.</a:t>
            </a:r>
            <a:endParaRPr lang="es-AR" dirty="0" smtClean="0"/>
          </a:p>
          <a:p>
            <a:r>
              <a:rPr lang="es-AR" dirty="0" smtClean="0"/>
              <a:t>los </a:t>
            </a:r>
            <a:r>
              <a:rPr lang="es-AR" b="1" dirty="0">
                <a:solidFill>
                  <a:srgbClr val="7030A0"/>
                </a:solidFill>
              </a:rPr>
              <a:t>lineamientos curriculares de la formación docente inicial</a:t>
            </a:r>
            <a:r>
              <a:rPr lang="es-AR" baseline="30000" dirty="0">
                <a:solidFill>
                  <a:srgbClr val="7030A0"/>
                </a:solidFill>
              </a:rPr>
              <a:t>3</a:t>
            </a:r>
            <a:r>
              <a:rPr lang="es-AR" dirty="0"/>
              <a:t>, </a:t>
            </a:r>
            <a:r>
              <a:rPr lang="es-AR" dirty="0"/>
              <a:t>(3) Res. CFE N° 24/07.</a:t>
            </a:r>
            <a:endParaRPr lang="es-AR" dirty="0" smtClean="0"/>
          </a:p>
          <a:p>
            <a:r>
              <a:rPr lang="es-AR" dirty="0" smtClean="0"/>
              <a:t>las </a:t>
            </a:r>
            <a:r>
              <a:rPr lang="es-AR" b="1" dirty="0">
                <a:solidFill>
                  <a:schemeClr val="tx1"/>
                </a:solidFill>
              </a:rPr>
              <a:t>funciones específicas del sistema formador</a:t>
            </a:r>
            <a:r>
              <a:rPr lang="es-AR" baseline="30000" dirty="0">
                <a:solidFill>
                  <a:schemeClr val="tx1"/>
                </a:solidFill>
              </a:rPr>
              <a:t>4</a:t>
            </a:r>
            <a:r>
              <a:rPr lang="es-AR" dirty="0"/>
              <a:t>, </a:t>
            </a:r>
            <a:r>
              <a:rPr lang="es-AR" dirty="0"/>
              <a:t>(4) Res. CFE N° 30/07.</a:t>
            </a:r>
            <a:endParaRPr lang="es-AR" dirty="0" smtClean="0"/>
          </a:p>
          <a:p>
            <a:r>
              <a:rPr lang="es-AR" dirty="0" smtClean="0"/>
              <a:t>los </a:t>
            </a:r>
            <a:r>
              <a:rPr lang="es-AR" b="1" dirty="0">
                <a:solidFill>
                  <a:srgbClr val="00B0F0"/>
                </a:solidFill>
              </a:rPr>
              <a:t>lineamientos nacionales para la formación docente continua y el desarrollo profesional</a:t>
            </a:r>
            <a:r>
              <a:rPr lang="es-AR" baseline="30000" dirty="0">
                <a:solidFill>
                  <a:srgbClr val="00B0F0"/>
                </a:solidFill>
              </a:rPr>
              <a:t>5</a:t>
            </a:r>
            <a:r>
              <a:rPr lang="es-AR" b="1" dirty="0"/>
              <a:t> </a:t>
            </a:r>
            <a:r>
              <a:rPr lang="es-AR" dirty="0"/>
              <a:t>y </a:t>
            </a:r>
            <a:r>
              <a:rPr lang="es-AR" b="1" dirty="0">
                <a:solidFill>
                  <a:srgbClr val="00B0F0"/>
                </a:solidFill>
              </a:rPr>
              <a:t>(5) Res. CFE N°30/07, Anexo II </a:t>
            </a:r>
          </a:p>
          <a:p>
            <a:r>
              <a:rPr lang="es-AR" dirty="0" smtClean="0"/>
              <a:t>los </a:t>
            </a:r>
            <a:r>
              <a:rPr lang="es-AR" b="1" dirty="0"/>
              <a:t>lineamientos federales para el planeamiento regular y sistemático del sistema</a:t>
            </a:r>
            <a:r>
              <a:rPr lang="es-AR" b="1" baseline="30000" dirty="0"/>
              <a:t>6</a:t>
            </a:r>
            <a:r>
              <a:rPr lang="es-AR" dirty="0"/>
              <a:t>, entre otros</a:t>
            </a:r>
            <a:r>
              <a:rPr lang="es-AR" dirty="0" smtClean="0"/>
              <a:t>.</a:t>
            </a:r>
            <a:r>
              <a:rPr lang="es-AR" dirty="0"/>
              <a:t> (6) Res. CFE N° 140/11.</a:t>
            </a:r>
          </a:p>
          <a:p>
            <a:endParaRPr lang="es-AR" dirty="0" smtClean="0"/>
          </a:p>
          <a:p>
            <a:pPr marL="0" indent="0">
              <a:buNone/>
            </a:pPr>
            <a:r>
              <a:rPr lang="es-AR" dirty="0" smtClean="0"/>
              <a:t> </a:t>
            </a:r>
            <a:endParaRPr lang="es-AR" dirty="0"/>
          </a:p>
          <a:p>
            <a:pPr marL="0" indent="0">
              <a:buNone/>
            </a:pPr>
            <a:r>
              <a:rPr lang="es-AR" dirty="0" smtClean="0"/>
              <a:t> </a:t>
            </a:r>
            <a:endParaRPr lang="es-AR" dirty="0"/>
          </a:p>
          <a:p>
            <a:endParaRPr lang="es-AR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53" y="2017299"/>
            <a:ext cx="2141948" cy="2977355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2693096" y="2906038"/>
            <a:ext cx="8192022" cy="7014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932" y="4246241"/>
            <a:ext cx="1753644" cy="2404143"/>
          </a:xfrm>
          <a:prstGeom prst="rect">
            <a:avLst/>
          </a:prstGeom>
        </p:spPr>
      </p:pic>
      <p:sp>
        <p:nvSpPr>
          <p:cNvPr id="7" name="6 Flecha abajo"/>
          <p:cNvSpPr/>
          <p:nvPr/>
        </p:nvSpPr>
        <p:spPr>
          <a:xfrm>
            <a:off x="5962389" y="3607496"/>
            <a:ext cx="275573" cy="638745"/>
          </a:xfrm>
          <a:prstGeom prst="downArrow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4774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79529" y="210751"/>
            <a:ext cx="9450344" cy="1280890"/>
          </a:xfrm>
        </p:spPr>
        <p:txBody>
          <a:bodyPr>
            <a:normAutofit fontScale="90000"/>
          </a:bodyPr>
          <a:lstStyle/>
          <a:p>
            <a:r>
              <a:rPr lang="es-AR" b="1" dirty="0"/>
              <a:t>Lineamientos </a:t>
            </a:r>
            <a:r>
              <a:rPr lang="es-AR" b="1" dirty="0" smtClean="0"/>
              <a:t>Nacionales para </a:t>
            </a:r>
            <a:r>
              <a:rPr lang="es-AR" b="1" dirty="0"/>
              <a:t>la Formación </a:t>
            </a:r>
            <a:r>
              <a:rPr lang="es-AR" b="1" dirty="0" smtClean="0"/>
              <a:t>Docente Continua </a:t>
            </a:r>
            <a:r>
              <a:rPr lang="es-AR" b="1" dirty="0"/>
              <a:t>y </a:t>
            </a:r>
            <a:r>
              <a:rPr lang="es-AR" b="1" dirty="0" smtClean="0"/>
              <a:t>el Desarrollo </a:t>
            </a:r>
            <a:r>
              <a:rPr lang="es-AR" b="1" dirty="0"/>
              <a:t>Profesional</a:t>
            </a:r>
            <a:endParaRPr lang="es-AR" b="1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402" y="1363261"/>
            <a:ext cx="6296025" cy="5114925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59" y="2165314"/>
            <a:ext cx="2129425" cy="2919317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3043825" y="4659682"/>
            <a:ext cx="5862180" cy="22546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440" y="2800132"/>
            <a:ext cx="2466973" cy="3412778"/>
          </a:xfrm>
          <a:prstGeom prst="rect">
            <a:avLst/>
          </a:prstGeom>
        </p:spPr>
      </p:pic>
      <p:sp>
        <p:nvSpPr>
          <p:cNvPr id="9" name="8 Flecha derecha"/>
          <p:cNvSpPr/>
          <p:nvPr/>
        </p:nvSpPr>
        <p:spPr>
          <a:xfrm>
            <a:off x="8906005" y="4659682"/>
            <a:ext cx="579435" cy="225469"/>
          </a:xfrm>
          <a:prstGeom prst="rightArrow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3246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79529" y="210751"/>
            <a:ext cx="9450344" cy="1280890"/>
          </a:xfrm>
        </p:spPr>
        <p:txBody>
          <a:bodyPr>
            <a:normAutofit fontScale="90000"/>
          </a:bodyPr>
          <a:lstStyle/>
          <a:p>
            <a:r>
              <a:rPr lang="es-AR" b="1" dirty="0"/>
              <a:t>Lineamientos </a:t>
            </a:r>
            <a:r>
              <a:rPr lang="es-AR" b="1" dirty="0" smtClean="0"/>
              <a:t>Nacionales para </a:t>
            </a:r>
            <a:r>
              <a:rPr lang="es-AR" b="1" dirty="0"/>
              <a:t>la Formación </a:t>
            </a:r>
            <a:r>
              <a:rPr lang="es-AR" b="1" dirty="0" smtClean="0"/>
              <a:t>Docente Continua </a:t>
            </a:r>
            <a:r>
              <a:rPr lang="es-AR" b="1" dirty="0"/>
              <a:t>y </a:t>
            </a:r>
            <a:r>
              <a:rPr lang="es-AR" b="1" dirty="0" smtClean="0"/>
              <a:t>el Desarrollo </a:t>
            </a:r>
            <a:r>
              <a:rPr lang="es-AR" b="1" dirty="0"/>
              <a:t>Profesional</a:t>
            </a:r>
            <a:endParaRPr lang="es-AR" b="1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002" y="1328085"/>
            <a:ext cx="5484040" cy="5335587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59" y="2165314"/>
            <a:ext cx="2129425" cy="2919317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7202466" y="2165314"/>
            <a:ext cx="2354893" cy="31206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662" y="1257299"/>
            <a:ext cx="4115388" cy="531619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89983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79529" y="-27243"/>
            <a:ext cx="9450344" cy="1280890"/>
          </a:xfrm>
        </p:spPr>
        <p:txBody>
          <a:bodyPr>
            <a:normAutofit fontScale="90000"/>
          </a:bodyPr>
          <a:lstStyle/>
          <a:p>
            <a:r>
              <a:rPr lang="es-AR" b="1" dirty="0"/>
              <a:t>Lineamientos </a:t>
            </a:r>
            <a:r>
              <a:rPr lang="es-AR" b="1" dirty="0" smtClean="0"/>
              <a:t>Nacionales para </a:t>
            </a:r>
            <a:r>
              <a:rPr lang="es-AR" b="1" dirty="0"/>
              <a:t>la Formación </a:t>
            </a:r>
            <a:r>
              <a:rPr lang="es-AR" b="1" dirty="0" smtClean="0"/>
              <a:t>Docente Continua </a:t>
            </a:r>
            <a:r>
              <a:rPr lang="es-AR" b="1" dirty="0"/>
              <a:t>y </a:t>
            </a:r>
            <a:r>
              <a:rPr lang="es-AR" b="1" dirty="0" smtClean="0"/>
              <a:t>el Desarrollo </a:t>
            </a:r>
            <a:r>
              <a:rPr lang="es-AR" b="1" dirty="0"/>
              <a:t>Profesional</a:t>
            </a:r>
            <a:endParaRPr lang="es-AR" b="1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59" y="2165314"/>
            <a:ext cx="2129425" cy="2919317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234" y="925547"/>
            <a:ext cx="6162675" cy="5724525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3757808" y="1628384"/>
            <a:ext cx="2467628" cy="13778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9 Rectángulo"/>
          <p:cNvSpPr/>
          <p:nvPr/>
        </p:nvSpPr>
        <p:spPr>
          <a:xfrm>
            <a:off x="6665934" y="1931096"/>
            <a:ext cx="2467628" cy="32797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10 Rectángulo"/>
          <p:cNvSpPr/>
          <p:nvPr/>
        </p:nvSpPr>
        <p:spPr>
          <a:xfrm>
            <a:off x="6225436" y="5711868"/>
            <a:ext cx="2908126" cy="8663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2883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946198" y="1127342"/>
            <a:ext cx="8865845" cy="5323562"/>
          </a:xfrm>
        </p:spPr>
        <p:txBody>
          <a:bodyPr/>
          <a:lstStyle/>
          <a:p>
            <a:r>
              <a:rPr lang="es-AR" dirty="0"/>
              <a:t>Beatriz </a:t>
            </a:r>
            <a:r>
              <a:rPr lang="es-AR" dirty="0" err="1"/>
              <a:t>Alen</a:t>
            </a:r>
            <a:r>
              <a:rPr lang="es-AR" dirty="0"/>
              <a:t> </a:t>
            </a:r>
            <a:endParaRPr lang="es-AR" dirty="0" smtClean="0"/>
          </a:p>
          <a:p>
            <a:r>
              <a:rPr lang="es-AR" dirty="0" smtClean="0"/>
              <a:t>Andrés </a:t>
            </a:r>
            <a:r>
              <a:rPr lang="es-AR" dirty="0" err="1" smtClean="0"/>
              <a:t>Allegroni</a:t>
            </a:r>
            <a:endParaRPr lang="es-AR" dirty="0" smtClean="0"/>
          </a:p>
          <a:p>
            <a:endParaRPr lang="es-AR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816274" y="72966"/>
            <a:ext cx="10083452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AR" b="1" dirty="0" smtClean="0"/>
              <a:t>Acompañar los primeros pasos en la docencia, explorar una nueva práctica de formación</a:t>
            </a:r>
            <a:endParaRPr lang="es-AR" b="1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40" y="1692058"/>
            <a:ext cx="2466973" cy="3412778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879" y="1126690"/>
            <a:ext cx="5829300" cy="5581650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5498926" y="3306871"/>
            <a:ext cx="5498926" cy="7891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6053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816274" y="72966"/>
            <a:ext cx="10083452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AR" b="1" dirty="0" smtClean="0"/>
              <a:t>Acompañar los primeros pasos en la docencia, explorar una nueva práctica de formación</a:t>
            </a:r>
            <a:endParaRPr lang="es-AR" b="1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40" y="1692058"/>
            <a:ext cx="2466973" cy="3412778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5498926" y="3306871"/>
            <a:ext cx="5498926" cy="7891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284" y="1353855"/>
            <a:ext cx="8943912" cy="536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47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16067" y="624110"/>
            <a:ext cx="9788546" cy="1280890"/>
          </a:xfrm>
        </p:spPr>
        <p:txBody>
          <a:bodyPr>
            <a:normAutofit/>
          </a:bodyPr>
          <a:lstStyle/>
          <a:p>
            <a:r>
              <a:rPr lang="es-AR" b="1" dirty="0" smtClean="0"/>
              <a:t>10 Nuevas Competencias para Enseñar</a:t>
            </a:r>
            <a:endParaRPr lang="es-AR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AR" dirty="0"/>
              <a:t>Práctica reflexiva, profesionalización, trabajo en equipo y por proyectos, </a:t>
            </a:r>
            <a:r>
              <a:rPr lang="es-AR" dirty="0" smtClean="0"/>
              <a:t>autonomía y </a:t>
            </a:r>
            <a:r>
              <a:rPr lang="es-AR" dirty="0"/>
              <a:t>responsabilidad ampliadas, tratamiento de la diversidad, énfasis en los </a:t>
            </a:r>
            <a:r>
              <a:rPr lang="es-AR" dirty="0" smtClean="0"/>
              <a:t>dispositivos y </a:t>
            </a:r>
            <a:r>
              <a:rPr lang="es-AR" dirty="0"/>
              <a:t>las situaciones de aprendizaje, sensibilidad con el conocimiento y la ley</a:t>
            </a:r>
            <a:r>
              <a:rPr lang="es-AR" dirty="0" smtClean="0"/>
              <a:t>, conforman </a:t>
            </a:r>
            <a:r>
              <a:rPr lang="es-AR" dirty="0"/>
              <a:t>un «escenario para un nuevo oficio</a:t>
            </a:r>
            <a:r>
              <a:rPr lang="es-AR" dirty="0" smtClean="0"/>
              <a:t>»</a:t>
            </a:r>
          </a:p>
          <a:p>
            <a:pPr marL="0" indent="0" algn="r">
              <a:buNone/>
            </a:pPr>
            <a:r>
              <a:rPr lang="es-AR" dirty="0" smtClean="0"/>
              <a:t> </a:t>
            </a:r>
            <a:r>
              <a:rPr lang="es-AR" dirty="0"/>
              <a:t>(</a:t>
            </a:r>
            <a:r>
              <a:rPr lang="es-AR" dirty="0" err="1"/>
              <a:t>Meirieu</a:t>
            </a:r>
            <a:r>
              <a:rPr lang="es-AR" dirty="0"/>
              <a:t>, 1989).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316" y="3382027"/>
            <a:ext cx="2145258" cy="305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76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79321" y="361064"/>
            <a:ext cx="9425291" cy="1280890"/>
          </a:xfrm>
        </p:spPr>
        <p:txBody>
          <a:bodyPr>
            <a:normAutofit/>
          </a:bodyPr>
          <a:lstStyle/>
          <a:p>
            <a:r>
              <a:rPr lang="es-AR" b="1" dirty="0"/>
              <a:t>10 Nuevas Competencias para Enseñar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87574" y="1479979"/>
            <a:ext cx="8915400" cy="4457357"/>
          </a:xfrm>
        </p:spPr>
        <p:txBody>
          <a:bodyPr>
            <a:noAutofit/>
          </a:bodyPr>
          <a:lstStyle/>
          <a:p>
            <a:r>
              <a:rPr lang="es-AR" sz="2000" dirty="0"/>
              <a:t>1. Organizar y animar situaciones de aprendizaje.</a:t>
            </a:r>
          </a:p>
          <a:p>
            <a:r>
              <a:rPr lang="es-AR" sz="2000" dirty="0"/>
              <a:t>2. Gestionar la progresión de los aprendizajes.</a:t>
            </a:r>
          </a:p>
          <a:p>
            <a:r>
              <a:rPr lang="es-AR" sz="2000" dirty="0"/>
              <a:t>3. Elaborar y hacer evolucionar dispositivos de diferenciación.</a:t>
            </a:r>
          </a:p>
          <a:p>
            <a:r>
              <a:rPr lang="es-AR" sz="2000" dirty="0"/>
              <a:t>4. Implicar a los alumnos en sus aprendizajes y en su trabajo.</a:t>
            </a:r>
          </a:p>
          <a:p>
            <a:r>
              <a:rPr lang="es-AR" sz="2000" dirty="0"/>
              <a:t>5. Trabajar en equipo.</a:t>
            </a:r>
          </a:p>
          <a:p>
            <a:r>
              <a:rPr lang="es-AR" sz="2000" dirty="0"/>
              <a:t>6. Participar en la gestión de la escuela.</a:t>
            </a:r>
          </a:p>
          <a:p>
            <a:r>
              <a:rPr lang="es-AR" sz="2000" dirty="0"/>
              <a:t>7. Informar e implicar a los padres.</a:t>
            </a:r>
          </a:p>
          <a:p>
            <a:r>
              <a:rPr lang="es-AR" sz="2000" dirty="0"/>
              <a:t>8. Utilizar las nuevas tecnologías.</a:t>
            </a:r>
          </a:p>
          <a:p>
            <a:r>
              <a:rPr lang="es-AR" sz="2000" dirty="0"/>
              <a:t>9. Afrontar los deberes y los dilemas éticos de la profesión.</a:t>
            </a:r>
          </a:p>
          <a:p>
            <a:r>
              <a:rPr lang="es-AR" sz="2000" dirty="0"/>
              <a:t>10. Organizar la propia formación continua.</a:t>
            </a:r>
            <a:endParaRPr lang="es-AR" sz="20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16" y="2167002"/>
            <a:ext cx="2145258" cy="305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6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9478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0595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67040" y="185699"/>
            <a:ext cx="9369431" cy="1280890"/>
          </a:xfrm>
        </p:spPr>
        <p:txBody>
          <a:bodyPr>
            <a:normAutofit fontScale="90000"/>
          </a:bodyPr>
          <a:lstStyle/>
          <a:p>
            <a:r>
              <a:rPr lang="es-AR" dirty="0"/>
              <a:t>El rol del directivo en </a:t>
            </a:r>
            <a:r>
              <a:rPr lang="es-AR" dirty="0" smtClean="0"/>
              <a:t>el </a:t>
            </a:r>
            <a:r>
              <a:rPr lang="es-AR" b="1" dirty="0" smtClean="0"/>
              <a:t>Fortalecimiento </a:t>
            </a:r>
            <a:r>
              <a:rPr lang="es-AR" b="1" dirty="0"/>
              <a:t>de la </a:t>
            </a:r>
            <a:r>
              <a:rPr lang="es-AR" b="1" dirty="0" smtClean="0"/>
              <a:t>Formación Continua </a:t>
            </a:r>
            <a:r>
              <a:rPr lang="es-AR" b="1" dirty="0"/>
              <a:t>de los </a:t>
            </a:r>
            <a:r>
              <a:rPr lang="es-AR" b="1" dirty="0" smtClean="0"/>
              <a:t>Docentes</a:t>
            </a:r>
            <a:endParaRPr lang="es-AR" b="1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71" y="1715158"/>
            <a:ext cx="3467713" cy="4820199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7" y="1715158"/>
            <a:ext cx="3583536" cy="4807575"/>
          </a:xfrm>
          <a:prstGeom prst="rect">
            <a:avLst/>
          </a:prstGeom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864335" y="5693825"/>
            <a:ext cx="3457144" cy="6693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AR" sz="2800" b="1" dirty="0" smtClean="0"/>
              <a:t>Res. 285/16 C.F.E.</a:t>
            </a:r>
            <a:endParaRPr lang="es-AR" sz="2800" b="1" dirty="0"/>
          </a:p>
        </p:txBody>
      </p:sp>
      <p:sp>
        <p:nvSpPr>
          <p:cNvPr id="11" name="10 Flecha derecha"/>
          <p:cNvSpPr/>
          <p:nvPr/>
        </p:nvSpPr>
        <p:spPr>
          <a:xfrm>
            <a:off x="4202483" y="1972473"/>
            <a:ext cx="613776" cy="413358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749" y="1205940"/>
            <a:ext cx="3603451" cy="2919317"/>
          </a:xfrm>
          <a:prstGeom prst="rect">
            <a:avLst/>
          </a:prstGeom>
        </p:spPr>
      </p:pic>
      <p:sp>
        <p:nvSpPr>
          <p:cNvPr id="13" name="12 Flecha derecha"/>
          <p:cNvSpPr/>
          <p:nvPr/>
        </p:nvSpPr>
        <p:spPr>
          <a:xfrm>
            <a:off x="7728428" y="1970386"/>
            <a:ext cx="613776" cy="413358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8430056" y="3455859"/>
            <a:ext cx="3457144" cy="6693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AR" sz="2800" b="1" dirty="0" smtClean="0"/>
              <a:t>Res. 30/07 C.F.E.</a:t>
            </a:r>
            <a:endParaRPr lang="es-AR" sz="2800" b="1" dirty="0"/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628" y="4242920"/>
            <a:ext cx="1561849" cy="2222745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369" y="4278651"/>
            <a:ext cx="1622166" cy="22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39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89212" y="329851"/>
            <a:ext cx="8915400" cy="5670115"/>
          </a:xfrm>
        </p:spPr>
        <p:txBody>
          <a:bodyPr>
            <a:normAutofit/>
          </a:bodyPr>
          <a:lstStyle/>
          <a:p>
            <a:r>
              <a:rPr lang="es-AR" b="1" dirty="0"/>
              <a:t>1.1.6 </a:t>
            </a:r>
            <a:r>
              <a:rPr lang="es-AR" dirty="0"/>
              <a:t>Desarrollo de dispositivos de seguimiento y acompañamiento de las</a:t>
            </a:r>
          </a:p>
          <a:p>
            <a:r>
              <a:rPr lang="es-AR" dirty="0"/>
              <a:t>trayectorias educativas que atiendan a momentos y situaciones particulares</a:t>
            </a:r>
          </a:p>
          <a:p>
            <a:r>
              <a:rPr lang="es-AR" dirty="0"/>
              <a:t>que marcan el recorrido de los/as estudiantes, con el fin de prevenir y detectar</a:t>
            </a:r>
          </a:p>
          <a:p>
            <a:r>
              <a:rPr lang="es-AR" dirty="0"/>
              <a:t>tempranamente los casos de riesgo de abandono o </a:t>
            </a:r>
            <a:r>
              <a:rPr lang="es-AR" dirty="0" err="1"/>
              <a:t>repitencia</a:t>
            </a:r>
            <a:r>
              <a:rPr lang="es-AR" dirty="0"/>
              <a:t> escolar,</a:t>
            </a:r>
          </a:p>
          <a:p>
            <a:r>
              <a:rPr lang="es-AR" dirty="0"/>
              <a:t>incluyendo la utilización de un sistema integral de información nominal de</a:t>
            </a:r>
          </a:p>
          <a:p>
            <a:r>
              <a:rPr lang="es-AR" dirty="0"/>
              <a:t>estudiantes en todos los niveles y modalidades educativas.</a:t>
            </a:r>
          </a:p>
          <a:p>
            <a:r>
              <a:rPr lang="es-AR" b="1" dirty="0"/>
              <a:t>1.1.7 </a:t>
            </a:r>
            <a:r>
              <a:rPr lang="es-AR" dirty="0"/>
              <a:t>Promoción de nuevos dispositivos y formatos institucionales y</a:t>
            </a:r>
          </a:p>
          <a:p>
            <a:r>
              <a:rPr lang="es-AR" dirty="0"/>
              <a:t>pedagógicos que atiendan a la diversidad de trayectorias, situaciones de vida</a:t>
            </a:r>
          </a:p>
          <a:p>
            <a:r>
              <a:rPr lang="es-AR" dirty="0"/>
              <a:t>y contextos educativos</a:t>
            </a:r>
            <a:r>
              <a:rPr lang="es-AR" dirty="0" smtClean="0"/>
              <a:t>.</a:t>
            </a:r>
          </a:p>
          <a:p>
            <a:r>
              <a:rPr lang="es-AR" b="1" dirty="0"/>
              <a:t>1.1.9 </a:t>
            </a:r>
            <a:r>
              <a:rPr lang="es-AR" dirty="0"/>
              <a:t>Desarrollo de la oferta de educación a distancia o semipresencial en el</a:t>
            </a:r>
          </a:p>
          <a:p>
            <a:r>
              <a:rPr lang="es-AR" dirty="0"/>
              <a:t>nivel secundario para casos excepcionales de oferta secundaria alejada.</a:t>
            </a:r>
          </a:p>
        </p:txBody>
      </p:sp>
    </p:spTree>
    <p:extLst>
      <p:ext uri="{BB962C8B-B14F-4D97-AF65-F5344CB8AC3E}">
        <p14:creationId xmlns:p14="http://schemas.microsoft.com/office/powerpoint/2010/main" val="252564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4056" y="354904"/>
            <a:ext cx="8915400" cy="5970740"/>
          </a:xfrm>
        </p:spPr>
        <p:txBody>
          <a:bodyPr>
            <a:normAutofit fontScale="62500" lnSpcReduction="20000"/>
          </a:bodyPr>
          <a:lstStyle/>
          <a:p>
            <a:r>
              <a:rPr lang="es-AR" b="1" dirty="0"/>
              <a:t>1.2.2 </a:t>
            </a:r>
            <a:r>
              <a:rPr lang="es-AR" dirty="0"/>
              <a:t>Revisión, actualización, seguimiento e implementación de los marcos</a:t>
            </a:r>
          </a:p>
          <a:p>
            <a:r>
              <a:rPr lang="es-AR" dirty="0"/>
              <a:t>y lineamientos curriculares según las necesidades de la educación del siglo XXI</a:t>
            </a:r>
          </a:p>
          <a:p>
            <a:r>
              <a:rPr lang="es-AR" dirty="0"/>
              <a:t>y desarrollo de nuevas propuestas curriculares en áreas innovadoras y</a:t>
            </a:r>
          </a:p>
          <a:p>
            <a:r>
              <a:rPr lang="es-AR" dirty="0"/>
              <a:t>temas transversales</a:t>
            </a:r>
            <a:r>
              <a:rPr lang="es-AR" dirty="0" smtClean="0"/>
              <a:t>.</a:t>
            </a:r>
          </a:p>
          <a:p>
            <a:r>
              <a:rPr lang="es-AR" b="1" dirty="0"/>
              <a:t>1.3.4 </a:t>
            </a:r>
            <a:r>
              <a:rPr lang="es-AR" dirty="0"/>
              <a:t>Desarrollo de estrategias educativas basadas en los hallazgos rigurosos</a:t>
            </a:r>
          </a:p>
          <a:p>
            <a:r>
              <a:rPr lang="es-AR" dirty="0"/>
              <a:t>de la ciencia en relación a los procesos cognitivos y socioemocionales</a:t>
            </a:r>
          </a:p>
          <a:p>
            <a:r>
              <a:rPr lang="es-AR" dirty="0"/>
              <a:t>involucrados en la enseñanza y en el aprendizaje</a:t>
            </a:r>
            <a:r>
              <a:rPr lang="es-AR" dirty="0" smtClean="0"/>
              <a:t>.</a:t>
            </a:r>
          </a:p>
          <a:p>
            <a:r>
              <a:rPr lang="es-AR" b="1" dirty="0"/>
              <a:t>1.3.5 </a:t>
            </a:r>
            <a:r>
              <a:rPr lang="es-AR" dirty="0"/>
              <a:t>Desarrollo de nuevas propuestas y experiencias pedagógicas que</a:t>
            </a:r>
          </a:p>
          <a:p>
            <a:r>
              <a:rPr lang="es-AR" dirty="0"/>
              <a:t>despierten mayor motivación e involucramiento de los/as estudiantes en su</a:t>
            </a:r>
          </a:p>
          <a:p>
            <a:r>
              <a:rPr lang="es-AR" dirty="0"/>
              <a:t>proceso de aprendizaje, incluyendo nuevos espacios, tiempos y estrategias para</a:t>
            </a:r>
          </a:p>
          <a:p>
            <a:r>
              <a:rPr lang="es-AR" dirty="0"/>
              <a:t>el aprendizaje que conecten los nuevos saberes con el mundo social, cultural y</a:t>
            </a:r>
          </a:p>
          <a:p>
            <a:r>
              <a:rPr lang="es-AR" dirty="0"/>
              <a:t>productivo y que propicien nuevos modos de apropiación del saber</a:t>
            </a:r>
            <a:r>
              <a:rPr lang="es-AR" dirty="0" smtClean="0"/>
              <a:t>.</a:t>
            </a:r>
          </a:p>
          <a:p>
            <a:r>
              <a:rPr lang="es-AR" b="1" dirty="0"/>
              <a:t>1.3.7 </a:t>
            </a:r>
            <a:r>
              <a:rPr lang="es-AR" dirty="0"/>
              <a:t>Implementación de acciones tendientes a fortalecer los aprendizajes</a:t>
            </a:r>
          </a:p>
          <a:p>
            <a:r>
              <a:rPr lang="es-AR" dirty="0"/>
              <a:t>prioritarios para el desarrollo de capacidades complejas, con énfasis especial</a:t>
            </a:r>
          </a:p>
          <a:p>
            <a:r>
              <a:rPr lang="es-AR" dirty="0"/>
              <a:t>en capacidades para el dominio de la comprensión lectora y la escritura, la</a:t>
            </a:r>
          </a:p>
          <a:p>
            <a:r>
              <a:rPr lang="es-AR" dirty="0"/>
              <a:t>resolución de problemas, el trabajo en equipo, el uso activo de conceptos y</a:t>
            </a:r>
          </a:p>
          <a:p>
            <a:r>
              <a:rPr lang="es-AR" dirty="0"/>
              <a:t>modelos de las ciencias para interpretar el mundo y el desarrollo socioemocional</a:t>
            </a:r>
          </a:p>
          <a:p>
            <a:r>
              <a:rPr lang="es-AR" dirty="0"/>
              <a:t>de los/as estudiantes.</a:t>
            </a:r>
          </a:p>
          <a:p>
            <a:r>
              <a:rPr lang="es-AR" b="1" dirty="0"/>
              <a:t>1.3.8 </a:t>
            </a:r>
            <a:r>
              <a:rPr lang="es-AR" dirty="0"/>
              <a:t>Fortalecimiento de saberes y capacidades vinculados a la creatividad,</a:t>
            </a:r>
          </a:p>
          <a:p>
            <a:r>
              <a:rPr lang="es-AR" dirty="0"/>
              <a:t>el gusto y la comprensión de los distintos lenguajes artísticos, las lenguas</a:t>
            </a:r>
          </a:p>
          <a:p>
            <a:r>
              <a:rPr lang="es-AR" dirty="0"/>
              <a:t>extranjeras y los nuevos lenguajes de las tecnologías de la información y</a:t>
            </a:r>
          </a:p>
          <a:p>
            <a:r>
              <a:rPr lang="es-AR" dirty="0"/>
              <a:t>la comunicación.</a:t>
            </a:r>
          </a:p>
        </p:txBody>
      </p:sp>
    </p:spTree>
    <p:extLst>
      <p:ext uri="{BB962C8B-B14F-4D97-AF65-F5344CB8AC3E}">
        <p14:creationId xmlns:p14="http://schemas.microsoft.com/office/powerpoint/2010/main" val="1484647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26790" y="442585"/>
            <a:ext cx="8915400" cy="5682641"/>
          </a:xfrm>
        </p:spPr>
        <p:txBody>
          <a:bodyPr/>
          <a:lstStyle/>
          <a:p>
            <a:r>
              <a:rPr lang="es-AR" b="1" dirty="0"/>
              <a:t>2.1.6 </a:t>
            </a:r>
            <a:r>
              <a:rPr lang="es-AR" dirty="0"/>
              <a:t>Revisión y evaluación de los diseños curriculares de cara a los desafíos</a:t>
            </a:r>
          </a:p>
          <a:p>
            <a:r>
              <a:rPr lang="es-AR" dirty="0"/>
              <a:t>de la educación actual y futura</a:t>
            </a:r>
            <a:r>
              <a:rPr lang="es-AR" dirty="0" smtClean="0"/>
              <a:t>.</a:t>
            </a:r>
          </a:p>
          <a:p>
            <a:r>
              <a:rPr lang="es-AR" b="1" dirty="0"/>
              <a:t>2.1.9 </a:t>
            </a:r>
            <a:r>
              <a:rPr lang="es-AR" dirty="0"/>
              <a:t>Profundización de la formación en entornos digitales y en el uso de las TIC</a:t>
            </a:r>
          </a:p>
          <a:p>
            <a:r>
              <a:rPr lang="es-AR" dirty="0"/>
              <a:t>para la enseñanza y el aprendizaje</a:t>
            </a:r>
            <a:r>
              <a:rPr lang="es-AR" dirty="0" smtClean="0"/>
              <a:t>.</a:t>
            </a:r>
          </a:p>
          <a:p>
            <a:r>
              <a:rPr lang="es-AR" b="1" dirty="0"/>
              <a:t>2.2.3 </a:t>
            </a:r>
            <a:r>
              <a:rPr lang="es-AR" dirty="0"/>
              <a:t>Sistematización, difusión y promoción de prácticas de enseñanza</a:t>
            </a:r>
          </a:p>
          <a:p>
            <a:r>
              <a:rPr lang="es-AR" dirty="0"/>
              <a:t>innovadoras y colaborativas que generen mejoras en los aprendizajes</a:t>
            </a:r>
            <a:r>
              <a:rPr lang="es-AR" dirty="0" smtClean="0"/>
              <a:t>.</a:t>
            </a:r>
          </a:p>
          <a:p>
            <a:r>
              <a:rPr lang="es-AR" b="1" dirty="0"/>
              <a:t>2.2.5 </a:t>
            </a:r>
            <a:r>
              <a:rPr lang="es-AR" dirty="0"/>
              <a:t>Promoción de la enseñanza de habilidades, capacidades y saberes del siglo</a:t>
            </a:r>
          </a:p>
          <a:p>
            <a:r>
              <a:rPr lang="es-AR" dirty="0"/>
              <a:t>XXI en todos los niveles y modalidades educativas</a:t>
            </a:r>
            <a:r>
              <a:rPr lang="es-AR" dirty="0" smtClean="0"/>
              <a:t>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9595073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14264" y="379955"/>
            <a:ext cx="8915400" cy="5720219"/>
          </a:xfrm>
        </p:spPr>
        <p:txBody>
          <a:bodyPr>
            <a:normAutofit/>
          </a:bodyPr>
          <a:lstStyle/>
          <a:p>
            <a:r>
              <a:rPr lang="es-AR" b="1" dirty="0"/>
              <a:t>3.1.5 </a:t>
            </a:r>
            <a:r>
              <a:rPr lang="es-AR" dirty="0"/>
              <a:t>Generación de redes y comunidades de aprendizaje y de trabajo</a:t>
            </a:r>
          </a:p>
          <a:p>
            <a:r>
              <a:rPr lang="es-AR" dirty="0"/>
              <a:t>colaborativo entre docentes y entre directores/as de escuela</a:t>
            </a:r>
            <a:r>
              <a:rPr lang="es-AR" dirty="0" smtClean="0"/>
              <a:t>.</a:t>
            </a:r>
          </a:p>
          <a:p>
            <a:r>
              <a:rPr lang="es-AR" b="1" dirty="0"/>
              <a:t>3.1.8 </a:t>
            </a:r>
            <a:r>
              <a:rPr lang="es-AR" dirty="0"/>
              <a:t>Apoyo pedagógico y técnico a equipos de supervisión y gestión escolar</a:t>
            </a:r>
          </a:p>
          <a:p>
            <a:r>
              <a:rPr lang="es-AR" dirty="0"/>
              <a:t>durante procesos de innovación y cambio escolar</a:t>
            </a:r>
            <a:r>
              <a:rPr lang="es-AR" dirty="0" smtClean="0"/>
              <a:t>.</a:t>
            </a:r>
          </a:p>
          <a:p>
            <a:r>
              <a:rPr lang="es-AR" b="1" dirty="0"/>
              <a:t>3.2.6 </a:t>
            </a:r>
            <a:r>
              <a:rPr lang="es-AR" dirty="0"/>
              <a:t>Diseño e implementación de una plataforma educativa única que reúna toda</a:t>
            </a:r>
          </a:p>
          <a:p>
            <a:r>
              <a:rPr lang="es-AR" dirty="0"/>
              <a:t>la información educativa y administrativa pertinente y relevante para la toma de</a:t>
            </a:r>
          </a:p>
          <a:p>
            <a:r>
              <a:rPr lang="es-AR" dirty="0"/>
              <a:t>decisiones de directivos, autoridades provinciales y autoridades nacionales</a:t>
            </a:r>
            <a:r>
              <a:rPr lang="es-AR" dirty="0" smtClean="0"/>
              <a:t>.</a:t>
            </a:r>
          </a:p>
          <a:p>
            <a:r>
              <a:rPr lang="es-AR" b="1" dirty="0"/>
              <a:t>3.3.2 </a:t>
            </a:r>
            <a:r>
              <a:rPr lang="es-AR" dirty="0"/>
              <a:t>Modernización de los procesos para gestionar el Fondo Nacional</a:t>
            </a:r>
          </a:p>
          <a:p>
            <a:r>
              <a:rPr lang="es-AR" dirty="0"/>
              <a:t>para la Educación Técnico Profesional, el Crédito Fiscal, los Proyectos de</a:t>
            </a:r>
          </a:p>
          <a:p>
            <a:r>
              <a:rPr lang="es-AR" dirty="0"/>
              <a:t>Infraestructura, los Planes de Mejora para la educación técnica profesional</a:t>
            </a:r>
          </a:p>
          <a:p>
            <a:r>
              <a:rPr lang="es-AR" dirty="0"/>
              <a:t>y los Planes de Mejora Institucional presentes en los niveles y modalidades.</a:t>
            </a:r>
          </a:p>
        </p:txBody>
      </p:sp>
    </p:spTree>
    <p:extLst>
      <p:ext uri="{BB962C8B-B14F-4D97-AF65-F5344CB8AC3E}">
        <p14:creationId xmlns:p14="http://schemas.microsoft.com/office/powerpoint/2010/main" val="35793763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b="1" dirty="0"/>
              <a:t>4.1.2 </a:t>
            </a:r>
            <a:r>
              <a:rPr lang="es-AR" dirty="0"/>
              <a:t>Desarrollo de proyectos intersectoriales para un abordaje integral e</a:t>
            </a:r>
          </a:p>
          <a:p>
            <a:r>
              <a:rPr lang="es-AR" dirty="0"/>
              <a:t>innovador de problemáticas educativas multidimensionales.</a:t>
            </a:r>
          </a:p>
        </p:txBody>
      </p:sp>
    </p:spTree>
    <p:extLst>
      <p:ext uri="{BB962C8B-B14F-4D97-AF65-F5344CB8AC3E}">
        <p14:creationId xmlns:p14="http://schemas.microsoft.com/office/powerpoint/2010/main" val="4226476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752321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“No somos lo que declamamos ser, ni siquiera lo que queremos ser, </a:t>
            </a:r>
            <a:r>
              <a:rPr lang="es-AR" dirty="0" err="1" smtClean="0"/>
              <a:t>somo</a:t>
            </a:r>
            <a:r>
              <a:rPr lang="es-AR" dirty="0" smtClean="0"/>
              <a:t> lo que podemos ser.</a:t>
            </a:r>
          </a:p>
          <a:p>
            <a:r>
              <a:rPr lang="es-AR" dirty="0" smtClean="0"/>
              <a:t>Jorge </a:t>
            </a:r>
            <a:r>
              <a:rPr lang="es-AR" dirty="0" err="1" smtClean="0"/>
              <a:t>Steiman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29525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17978" y="235803"/>
            <a:ext cx="3645036" cy="828909"/>
          </a:xfrm>
        </p:spPr>
        <p:txBody>
          <a:bodyPr/>
          <a:lstStyle/>
          <a:p>
            <a:pPr algn="ctr"/>
            <a:r>
              <a:rPr lang="es-AR" b="1" dirty="0" smtClean="0"/>
              <a:t>Res. 285 C.F.E.</a:t>
            </a:r>
            <a:endParaRPr lang="es-AR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89212" y="1252603"/>
            <a:ext cx="8915400" cy="5223353"/>
          </a:xfrm>
        </p:spPr>
        <p:txBody>
          <a:bodyPr/>
          <a:lstStyle/>
          <a:p>
            <a:r>
              <a:rPr lang="es-AR" dirty="0"/>
              <a:t>Para poder avanzar hacia el cumplimiento de estos objetivos, el plan se centra en la </a:t>
            </a:r>
            <a:r>
              <a:rPr lang="es-AR" b="1" dirty="0"/>
              <a:t>mejora sistémica y sostenida de la formación docente</a:t>
            </a:r>
            <a:r>
              <a:rPr lang="es-AR" dirty="0"/>
              <a:t>, de los </a:t>
            </a:r>
            <a:r>
              <a:rPr lang="es-AR" b="1" dirty="0"/>
              <a:t>procesos de enseñanza y de aprendizaje</a:t>
            </a:r>
            <a:r>
              <a:rPr lang="es-AR" dirty="0"/>
              <a:t>, de la </a:t>
            </a:r>
            <a:r>
              <a:rPr lang="es-AR" b="1" dirty="0"/>
              <a:t>gestión pedagógica </a:t>
            </a:r>
            <a:r>
              <a:rPr lang="es-AR" dirty="0"/>
              <a:t>y de la planificación y gestión de las acciones educativas, materiales y financieras en los ámbitos nacional y provincial. A su vez, busca </a:t>
            </a:r>
            <a:r>
              <a:rPr lang="es-AR" b="1" dirty="0"/>
              <a:t>impulsar un nuevo compromiso por la educación</a:t>
            </a:r>
            <a:r>
              <a:rPr lang="es-AR" dirty="0"/>
              <a:t> con el objetivo de </a:t>
            </a:r>
            <a:r>
              <a:rPr lang="es-AR" b="1" dirty="0"/>
              <a:t>generar comunidades de aprendizaje</a:t>
            </a:r>
            <a:r>
              <a:rPr lang="es-AR" dirty="0"/>
              <a:t> que impacten positivamente en la vida de los/as estudiantes y educadores/as.</a:t>
            </a:r>
          </a:p>
          <a:p>
            <a:r>
              <a:rPr lang="es-AR" dirty="0"/>
              <a:t> </a:t>
            </a:r>
          </a:p>
          <a:p>
            <a:r>
              <a:rPr lang="es-AR" dirty="0"/>
              <a:t>El plan se orienta a sostener y crear o profundizar, donde fuera necesario, las oportunidades para el desarrollo integral de todos/as los/as niños/as, adolescentes, jóvenes y adultos/as a lo largo de toda la vida, que garanticen la escolarización oportuna y el aprendizaje de los saberes y capacidades fundamentales para definir un proyecto de vida basado en los valores de libertad, paz, solidaridad, igualdad, respeto a la diversidad, justicia social, responsabilidad y bien común.</a:t>
            </a:r>
            <a:endParaRPr lang="es-AR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34" y="2304788"/>
            <a:ext cx="2154326" cy="289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8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17977" y="235803"/>
            <a:ext cx="8911687" cy="1280890"/>
          </a:xfrm>
        </p:spPr>
        <p:txBody>
          <a:bodyPr/>
          <a:lstStyle/>
          <a:p>
            <a:r>
              <a:rPr lang="es-AR" b="1" dirty="0" smtClean="0"/>
              <a:t>Res. 285 C.F.E.</a:t>
            </a:r>
            <a:endParaRPr lang="es-AR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89212" y="1252603"/>
            <a:ext cx="8915400" cy="522335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AR" b="1" dirty="0"/>
              <a:t>Para ello, se establecen los siguientes ejes centrales de la política educativa nacional:</a:t>
            </a:r>
            <a:endParaRPr lang="es-AR" dirty="0"/>
          </a:p>
          <a:p>
            <a:r>
              <a:rPr lang="es-AR" b="1" dirty="0"/>
              <a:t>1. Aprendizaje de saberes y capacidades fundamentales: </a:t>
            </a:r>
            <a:r>
              <a:rPr lang="es-AR" dirty="0"/>
              <a:t>ingreso, permanencia, aprendizaje de calidad y egreso de la totalidad de los/as niños/as, adolescentes, jóvenes y adultos/as de la educación obligatoria.</a:t>
            </a:r>
          </a:p>
          <a:p>
            <a:r>
              <a:rPr lang="es-AR" b="1" dirty="0"/>
              <a:t>2. Formación docente, desarrollo profesional y enseñanza de calidad: </a:t>
            </a:r>
            <a:r>
              <a:rPr lang="es-AR" dirty="0"/>
              <a:t>formación inicial y continua, condiciones propicias para el desarrollo profesional docente y acompañamiento para el fortalecimiento de la enseñanza.</a:t>
            </a:r>
          </a:p>
          <a:p>
            <a:r>
              <a:rPr lang="es-AR" b="1" dirty="0"/>
              <a:t>3. Planificación y gestión educativa: </a:t>
            </a:r>
            <a:r>
              <a:rPr lang="es-AR" dirty="0"/>
              <a:t>planificación y gestión de los procesos educativos en los ámbitos nacional, provincial y escolar para el cumplimiento de los objetivos establecidos en este plan.</a:t>
            </a:r>
          </a:p>
          <a:p>
            <a:r>
              <a:rPr lang="es-AR" b="1" dirty="0"/>
              <a:t>4. Comunidad educativa integrada: </a:t>
            </a:r>
            <a:r>
              <a:rPr lang="es-AR" dirty="0"/>
              <a:t>participación coordinada y comprometida de toda la comunidad educativa en la implementación de este plan con acuerdo federal.</a:t>
            </a:r>
          </a:p>
          <a:p>
            <a:r>
              <a:rPr lang="es-AR" dirty="0"/>
              <a:t> </a:t>
            </a:r>
          </a:p>
          <a:p>
            <a:pPr marL="0" indent="0">
              <a:buNone/>
            </a:pPr>
            <a:r>
              <a:rPr lang="es-AR" b="1" dirty="0"/>
              <a:t>Estos ejes transversales son:</a:t>
            </a:r>
            <a:endParaRPr lang="es-AR" dirty="0"/>
          </a:p>
          <a:p>
            <a:r>
              <a:rPr lang="es-AR" b="1" dirty="0"/>
              <a:t>1. Innovación y tecnología: </a:t>
            </a:r>
            <a:r>
              <a:rPr lang="es-AR" dirty="0"/>
              <a:t>prácticas innovadoras e incorporación de las tecnologías de la información y la comunicación a los procesos de enseñanza y aprendizaje y a la gestión institucional.</a:t>
            </a:r>
          </a:p>
          <a:p>
            <a:r>
              <a:rPr lang="es-AR" b="1" dirty="0"/>
              <a:t>2. Políticas de contexto: </a:t>
            </a:r>
            <a:r>
              <a:rPr lang="es-AR" dirty="0"/>
              <a:t>planificación e implementación de políticas pedagógicas contextualizadas.</a:t>
            </a:r>
          </a:p>
          <a:p>
            <a:r>
              <a:rPr lang="es-AR" b="1" dirty="0"/>
              <a:t>3. Evaluación e información: </a:t>
            </a:r>
            <a:r>
              <a:rPr lang="es-AR" dirty="0"/>
              <a:t>evaluación y uso de la información puesta al servicio de la escuela, la comunidad y las autoridades provinciales y nacionales para la mejora de la enseñanza y de los aprendizajes.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34" y="2304788"/>
            <a:ext cx="2154326" cy="289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35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29216" y="210751"/>
            <a:ext cx="9933140" cy="803857"/>
          </a:xfrm>
        </p:spPr>
        <p:txBody>
          <a:bodyPr/>
          <a:lstStyle/>
          <a:p>
            <a:r>
              <a:rPr lang="es-AR" b="1" dirty="0" smtClean="0"/>
              <a:t>Plan Nacional de Formación Docente </a:t>
            </a:r>
            <a:r>
              <a:rPr lang="es-AR" sz="2400" b="1" dirty="0" smtClean="0"/>
              <a:t>(</a:t>
            </a:r>
            <a:r>
              <a:rPr lang="es-AR" sz="2400" b="1" dirty="0" err="1" smtClean="0"/>
              <a:t>INFoD</a:t>
            </a:r>
            <a:r>
              <a:rPr lang="es-AR" sz="2400" b="1" dirty="0" smtClean="0"/>
              <a:t>)</a:t>
            </a:r>
            <a:endParaRPr lang="es-AR" sz="2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89212" y="1052186"/>
            <a:ext cx="8915400" cy="5336088"/>
          </a:xfrm>
        </p:spPr>
        <p:txBody>
          <a:bodyPr>
            <a:normAutofit/>
          </a:bodyPr>
          <a:lstStyle/>
          <a:p>
            <a:r>
              <a:rPr lang="es-AR" dirty="0" smtClean="0"/>
              <a:t>Sostenido </a:t>
            </a:r>
            <a:r>
              <a:rPr lang="es-AR" b="1" dirty="0"/>
              <a:t>cuatro principios </a:t>
            </a:r>
            <a:r>
              <a:rPr lang="es-AR" dirty="0"/>
              <a:t>para orientar las políticas nacionales de formación docente dirigidas al conjunto del sistema formador, que comprende tanto a los ISFD de gestión estatal y privada como a las universidades</a:t>
            </a:r>
            <a:r>
              <a:rPr lang="es-AR" dirty="0" smtClean="0"/>
              <a:t>.</a:t>
            </a:r>
          </a:p>
          <a:p>
            <a:r>
              <a:rPr lang="es-AR" b="1" dirty="0"/>
              <a:t>El primero</a:t>
            </a:r>
            <a:r>
              <a:rPr lang="es-AR" dirty="0"/>
              <a:t>, vinculado con el concepto de </a:t>
            </a:r>
            <a:r>
              <a:rPr lang="es-AR" b="1" dirty="0"/>
              <a:t>justicia educativa</a:t>
            </a:r>
            <a:r>
              <a:rPr lang="es-AR" dirty="0"/>
              <a:t>, que exige formar docentes capaces de lograr que todos los estudiantes desarrollen capacidades fundamentales </a:t>
            </a:r>
            <a:r>
              <a:rPr lang="es-AR" dirty="0" smtClean="0"/>
              <a:t>comunes, </a:t>
            </a:r>
            <a:r>
              <a:rPr lang="es-AR" dirty="0"/>
              <a:t>tomando en cuen­ta a la vez los diferentes contextos, culturas y estilos de aprendizaje de los alumnos. </a:t>
            </a:r>
          </a:p>
          <a:p>
            <a:r>
              <a:rPr lang="es-AR" b="1" dirty="0"/>
              <a:t>El segundo </a:t>
            </a:r>
            <a:r>
              <a:rPr lang="es-AR" dirty="0"/>
              <a:t>principio sostiene la </a:t>
            </a:r>
            <a:r>
              <a:rPr lang="es-AR" b="1" dirty="0"/>
              <a:t>valoración de los docentes</a:t>
            </a:r>
            <a:r>
              <a:rPr lang="es-AR" dirty="0"/>
              <a:t>. Este plan busca el desarrollo de la profe­sión docente, partiendo de la experiencia y el conocimiento previos pero apostando además a fortale­cer la motivación en su tarea, sus capacidades y un vínculo más colaborativo entre integrantes de un mismo colectivo docente. </a:t>
            </a:r>
            <a:endParaRPr lang="es-AR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53" y="2017299"/>
            <a:ext cx="2141948" cy="297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81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29216" y="210751"/>
            <a:ext cx="9933140" cy="803857"/>
          </a:xfrm>
        </p:spPr>
        <p:txBody>
          <a:bodyPr/>
          <a:lstStyle/>
          <a:p>
            <a:r>
              <a:rPr lang="es-AR" b="1" dirty="0" smtClean="0"/>
              <a:t>Plan Nacional de Formación Docente </a:t>
            </a:r>
            <a:r>
              <a:rPr lang="es-AR" sz="2400" b="1" dirty="0" smtClean="0"/>
              <a:t>(</a:t>
            </a:r>
            <a:r>
              <a:rPr lang="es-AR" sz="2400" b="1" dirty="0" err="1" smtClean="0"/>
              <a:t>INFoD</a:t>
            </a:r>
            <a:r>
              <a:rPr lang="es-AR" sz="2400" b="1" dirty="0" smtClean="0"/>
              <a:t>)</a:t>
            </a:r>
            <a:endParaRPr lang="es-AR" sz="2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89212" y="1052186"/>
            <a:ext cx="8915400" cy="5336088"/>
          </a:xfrm>
        </p:spPr>
        <p:txBody>
          <a:bodyPr>
            <a:normAutofit fontScale="92500" lnSpcReduction="10000"/>
          </a:bodyPr>
          <a:lstStyle/>
          <a:p>
            <a:r>
              <a:rPr lang="es-AR" dirty="0"/>
              <a:t>El tercer principio se funda en la </a:t>
            </a:r>
            <a:r>
              <a:rPr lang="es-AR" b="1" dirty="0"/>
              <a:t>centralidad de la práctica</a:t>
            </a:r>
            <a:r>
              <a:rPr lang="es-AR" dirty="0"/>
              <a:t>. </a:t>
            </a:r>
            <a:r>
              <a:rPr lang="es-AR" dirty="0" smtClean="0"/>
              <a:t>formación </a:t>
            </a:r>
            <a:r>
              <a:rPr lang="es-AR" dirty="0"/>
              <a:t>docente inicial </a:t>
            </a:r>
            <a:r>
              <a:rPr lang="es-AR" dirty="0" smtClean="0"/>
              <a:t>y la continua: </a:t>
            </a:r>
            <a:r>
              <a:rPr lang="es-AR" dirty="0"/>
              <a:t>deben preparar a los docentes para los desafíos concretos de la enseñanza. Son los </a:t>
            </a:r>
            <a:r>
              <a:rPr lang="es-AR" dirty="0" smtClean="0"/>
              <a:t>for­madores, comprometidos </a:t>
            </a:r>
            <a:r>
              <a:rPr lang="es-AR" dirty="0"/>
              <a:t>con la articulación de los aportes teóricos con los saberes de la práctica y el acompañamiento tanto de los docentes en formación como de los docentes en ejercicio para una mejora sostenida de la enseñanza. </a:t>
            </a:r>
            <a:r>
              <a:rPr lang="es-AR" dirty="0" smtClean="0"/>
              <a:t>Implica </a:t>
            </a:r>
            <a:r>
              <a:rPr lang="es-AR" b="1" dirty="0" smtClean="0"/>
              <a:t>potenciar </a:t>
            </a:r>
            <a:r>
              <a:rPr lang="es-AR" b="1" dirty="0"/>
              <a:t>e interpelar las </a:t>
            </a:r>
            <a:r>
              <a:rPr lang="es-AR" b="1" dirty="0" smtClean="0"/>
              <a:t>prácticas,</a:t>
            </a:r>
            <a:r>
              <a:rPr lang="es-AR" dirty="0" smtClean="0"/>
              <a:t> </a:t>
            </a:r>
            <a:r>
              <a:rPr lang="es-AR" b="1" dirty="0"/>
              <a:t>fortalecer la formación didáctica</a:t>
            </a:r>
            <a:r>
              <a:rPr lang="es-AR" dirty="0"/>
              <a:t>, o abrir el aula a otras miradas, para expandir la </a:t>
            </a:r>
            <a:r>
              <a:rPr lang="es-AR" b="1" dirty="0"/>
              <a:t>reflexión pedagógica </a:t>
            </a:r>
            <a:r>
              <a:rPr lang="es-AR" dirty="0"/>
              <a:t>sobre cómo construir una enseñanza eficaz, ética y con sentido de justicia social. </a:t>
            </a:r>
          </a:p>
          <a:p>
            <a:r>
              <a:rPr lang="es-AR" dirty="0"/>
              <a:t>Por último, el cuarto principio plantea la necesidad de </a:t>
            </a:r>
            <a:r>
              <a:rPr lang="es-AR" b="1" dirty="0"/>
              <a:t>renovar la enseñanza</a:t>
            </a:r>
            <a:r>
              <a:rPr lang="es-AR" dirty="0"/>
              <a:t>. Es imperativo transfor­mar las prácticas docentes para que sean eficaces y pertinentes con las demandas de la sociedad del conocimiento, en la cual los objetivos de la escuela son cada vez más ambiciosos y donde la autoridad tradicional de las instituciones está en permanente cuestionamiento. </a:t>
            </a:r>
            <a:r>
              <a:rPr lang="es-AR" b="1" dirty="0"/>
              <a:t>Renovar la enseñanza supone</a:t>
            </a:r>
            <a:r>
              <a:rPr lang="es-AR" dirty="0"/>
              <a:t>, desde ya, </a:t>
            </a:r>
            <a:r>
              <a:rPr lang="es-AR" b="1" dirty="0"/>
              <a:t>incorporar las nuevas tecnologías</a:t>
            </a:r>
            <a:r>
              <a:rPr lang="es-AR" dirty="0"/>
              <a:t>, pero sobre todo, transformar la experiencia escolar a tra­vés de prácticas pedagógicas abiertas a la diversidad, la expresión, la exploración; en definitiva, revitalizar la </a:t>
            </a:r>
            <a:r>
              <a:rPr lang="es-AR" b="1" dirty="0"/>
              <a:t>pasión por aprender </a:t>
            </a:r>
            <a:r>
              <a:rPr lang="es-AR" dirty="0"/>
              <a:t>a lo largo de toda la vida. Para ello, el INFD promoverá la forma­ción de los docentes en innovaciones pedagógicas que demuestren tener impacto en el desarrollo de las capacidades fundamentales de todos los estudiantes.</a:t>
            </a:r>
            <a:r>
              <a:rPr lang="es-AR" dirty="0" smtClean="0"/>
              <a:t> </a:t>
            </a:r>
            <a:endParaRPr lang="es-AR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53" y="2017299"/>
            <a:ext cx="2141948" cy="297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4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29216" y="210751"/>
            <a:ext cx="9933140" cy="803857"/>
          </a:xfrm>
        </p:spPr>
        <p:txBody>
          <a:bodyPr/>
          <a:lstStyle/>
          <a:p>
            <a:r>
              <a:rPr lang="es-AR" b="1" dirty="0" smtClean="0"/>
              <a:t>Plan Nacional de Formación Docente </a:t>
            </a:r>
            <a:r>
              <a:rPr lang="es-AR" sz="2400" b="1" dirty="0" smtClean="0"/>
              <a:t>(</a:t>
            </a:r>
            <a:r>
              <a:rPr lang="es-AR" sz="2400" b="1" dirty="0" err="1" smtClean="0"/>
              <a:t>INFoD</a:t>
            </a:r>
            <a:r>
              <a:rPr lang="es-AR" sz="2400" b="1" dirty="0" smtClean="0"/>
              <a:t>)</a:t>
            </a:r>
            <a:endParaRPr lang="es-AR" sz="2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89212" y="1052186"/>
            <a:ext cx="8915400" cy="5336088"/>
          </a:xfrm>
        </p:spPr>
        <p:txBody>
          <a:bodyPr>
            <a:normAutofit lnSpcReduction="10000"/>
          </a:bodyPr>
          <a:lstStyle/>
          <a:p>
            <a:r>
              <a:rPr lang="es-AR" dirty="0"/>
              <a:t>Estos cuatro principios orientan los </a:t>
            </a:r>
            <a:r>
              <a:rPr lang="es-AR" b="1" dirty="0"/>
              <a:t>tres objetivos </a:t>
            </a:r>
            <a:r>
              <a:rPr lang="es-AR" dirty="0"/>
              <a:t>del Plan Nacional de Formación Docente para los próximos seis años y constituyen el marco referencial para la elaboración de los planes jurisdicciona­les a ser implementados a través del trabajo colaborativo entre el ministerio nacional y los provincia­les</a:t>
            </a:r>
            <a:r>
              <a:rPr lang="es-AR" dirty="0" smtClean="0"/>
              <a:t>.</a:t>
            </a:r>
          </a:p>
          <a:p>
            <a:r>
              <a:rPr lang="es-AR" b="1" dirty="0"/>
              <a:t>1) Mejorar la calidad de la formación docente inicial</a:t>
            </a:r>
            <a:r>
              <a:rPr lang="es-AR" b="1" dirty="0" smtClean="0"/>
              <a:t>;</a:t>
            </a:r>
          </a:p>
          <a:p>
            <a:r>
              <a:rPr lang="es-AR" dirty="0"/>
              <a:t>a) Consensuar marcos referenciales sobre los conocimientos, capacidades y actitudes esperados en los egresados</a:t>
            </a:r>
          </a:p>
          <a:p>
            <a:r>
              <a:rPr lang="es-AR" dirty="0"/>
              <a:t>b) Afianzar la formación de los equipos directivos y los profesores de las instituciones formadoras </a:t>
            </a:r>
          </a:p>
          <a:p>
            <a:r>
              <a:rPr lang="es-AR" dirty="0"/>
              <a:t>c) Consolidar la formación en la práctica profesional.</a:t>
            </a:r>
          </a:p>
          <a:p>
            <a:r>
              <a:rPr lang="es-AR" dirty="0"/>
              <a:t>d) Profundizar los dispositivos de evaluación integral del sistema formador.</a:t>
            </a:r>
          </a:p>
          <a:p>
            <a:r>
              <a:rPr lang="es-AR" dirty="0"/>
              <a:t>e) Fortalecer la función de investigación del sistema formador.</a:t>
            </a:r>
          </a:p>
          <a:p>
            <a:r>
              <a:rPr lang="es-AR" dirty="0"/>
              <a:t>f) Consolidar los procesos de desarrollo curricular y de validez nacional de títulos.</a:t>
            </a:r>
          </a:p>
          <a:p>
            <a:r>
              <a:rPr lang="es-AR" dirty="0"/>
              <a:t>g) Apoyar la mejora de la dimensión institucional del sistema formador. </a:t>
            </a:r>
            <a:r>
              <a:rPr lang="es-AR" b="1" dirty="0" smtClean="0"/>
              <a:t> 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53" y="2017299"/>
            <a:ext cx="2141948" cy="297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32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29216" y="210751"/>
            <a:ext cx="9933140" cy="803857"/>
          </a:xfrm>
        </p:spPr>
        <p:txBody>
          <a:bodyPr/>
          <a:lstStyle/>
          <a:p>
            <a:r>
              <a:rPr lang="es-AR" b="1" dirty="0" smtClean="0"/>
              <a:t>Plan Nacional de Formación Docente </a:t>
            </a:r>
            <a:r>
              <a:rPr lang="es-AR" sz="2400" b="1" dirty="0" smtClean="0"/>
              <a:t>(</a:t>
            </a:r>
            <a:r>
              <a:rPr lang="es-AR" sz="2400" b="1" dirty="0" err="1" smtClean="0"/>
              <a:t>INFoD</a:t>
            </a:r>
            <a:r>
              <a:rPr lang="es-AR" sz="2400" b="1" dirty="0" smtClean="0"/>
              <a:t>)</a:t>
            </a:r>
            <a:endParaRPr lang="es-AR" sz="2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89212" y="1052186"/>
            <a:ext cx="8915400" cy="5336088"/>
          </a:xfrm>
        </p:spPr>
        <p:txBody>
          <a:bodyPr>
            <a:normAutofit/>
          </a:bodyPr>
          <a:lstStyle/>
          <a:p>
            <a:r>
              <a:rPr lang="es-AR" dirty="0"/>
              <a:t>Estos cuatro principios orientan los </a:t>
            </a:r>
            <a:r>
              <a:rPr lang="es-AR" b="1" dirty="0"/>
              <a:t>tres objetivos </a:t>
            </a:r>
            <a:r>
              <a:rPr lang="es-AR" dirty="0"/>
              <a:t>del Plan Nacional de Formación Docente para los próximos seis años y constituyen el marco referencial para la elaboración de los planes jurisdicciona­les a ser implementados a través del trabajo colaborativo entre el ministerio nacional y los provincia­les</a:t>
            </a:r>
            <a:r>
              <a:rPr lang="es-AR" dirty="0" smtClean="0"/>
              <a:t>.</a:t>
            </a:r>
          </a:p>
          <a:p>
            <a:r>
              <a:rPr lang="es-AR" b="1" dirty="0" smtClean="0"/>
              <a:t>2</a:t>
            </a:r>
            <a:r>
              <a:rPr lang="es-AR" b="1" dirty="0"/>
              <a:t>) Garantizar la cantidad nece­saria de docentes con la titulación requerida; y </a:t>
            </a:r>
            <a:endParaRPr lang="es-AR" b="1" dirty="0" smtClean="0"/>
          </a:p>
          <a:p>
            <a:r>
              <a:rPr lang="es-AR" dirty="0"/>
              <a:t>a) Acordar criterios y acompañar los procesos para la planificación de la oferta de formación.</a:t>
            </a:r>
          </a:p>
          <a:p>
            <a:r>
              <a:rPr lang="es-AR" dirty="0"/>
              <a:t>b) Profundizar las políticas para atraer más jóvenes a las carreras docentes prioritarias.</a:t>
            </a:r>
          </a:p>
          <a:p>
            <a:r>
              <a:rPr lang="es-AR" dirty="0"/>
              <a:t>c) Mejorar el ingreso, la permanencia y el egreso de los estudiantes.</a:t>
            </a:r>
          </a:p>
          <a:p>
            <a:r>
              <a:rPr lang="es-AR" dirty="0"/>
              <a:t>d).Ofrecer formación para obtener la titulación correspondiente a los docentes que la requieren.</a:t>
            </a:r>
          </a:p>
          <a:p>
            <a:endParaRPr lang="es-AR" b="1" dirty="0" smtClean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53" y="2017299"/>
            <a:ext cx="2141948" cy="297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0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29216" y="210751"/>
            <a:ext cx="9933140" cy="803857"/>
          </a:xfrm>
        </p:spPr>
        <p:txBody>
          <a:bodyPr/>
          <a:lstStyle/>
          <a:p>
            <a:r>
              <a:rPr lang="es-AR" b="1" dirty="0" smtClean="0"/>
              <a:t>Plan Nacional de Formación Docente </a:t>
            </a:r>
            <a:r>
              <a:rPr lang="es-AR" sz="2400" b="1" dirty="0" smtClean="0"/>
              <a:t>(</a:t>
            </a:r>
            <a:r>
              <a:rPr lang="es-AR" sz="2400" b="1" dirty="0" err="1" smtClean="0"/>
              <a:t>INFoD</a:t>
            </a:r>
            <a:r>
              <a:rPr lang="es-AR" sz="2400" b="1" dirty="0" smtClean="0"/>
              <a:t>)</a:t>
            </a:r>
            <a:endParaRPr lang="es-AR" sz="2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89212" y="1052186"/>
            <a:ext cx="8915400" cy="5336088"/>
          </a:xfrm>
        </p:spPr>
        <p:txBody>
          <a:bodyPr>
            <a:normAutofit/>
          </a:bodyPr>
          <a:lstStyle/>
          <a:p>
            <a:r>
              <a:rPr lang="es-AR" dirty="0"/>
              <a:t>Estos cuatro principios orientan los </a:t>
            </a:r>
            <a:r>
              <a:rPr lang="es-AR" b="1" dirty="0"/>
              <a:t>tres objetivos </a:t>
            </a:r>
            <a:r>
              <a:rPr lang="es-AR" dirty="0"/>
              <a:t>del Plan Nacional de Formación Docente para los próximos seis años y constituyen el marco referencial para la elaboración de los planes jurisdicciona­les a ser implementados a través del trabajo colaborativo entre el ministerio nacional y los provincia­les</a:t>
            </a:r>
            <a:r>
              <a:rPr lang="es-AR" dirty="0" smtClean="0"/>
              <a:t>.</a:t>
            </a:r>
          </a:p>
          <a:p>
            <a:r>
              <a:rPr lang="es-AR" b="1" dirty="0" smtClean="0"/>
              <a:t>3</a:t>
            </a:r>
            <a:r>
              <a:rPr lang="es-AR" b="1" dirty="0"/>
              <a:t>) Mejorar las prácticas de los equipos directivos y docentes en ejercicio</a:t>
            </a:r>
            <a:r>
              <a:rPr lang="es-AR" dirty="0" smtClean="0"/>
              <a:t>.</a:t>
            </a:r>
          </a:p>
          <a:p>
            <a:r>
              <a:rPr lang="es-AR" dirty="0"/>
              <a:t>a).Potenciar la formación situada..</a:t>
            </a:r>
          </a:p>
          <a:p>
            <a:r>
              <a:rPr lang="es-AR" dirty="0"/>
              <a:t>b).Promover la formación de supervisores y directores.</a:t>
            </a:r>
          </a:p>
          <a:p>
            <a:r>
              <a:rPr lang="es-AR" dirty="0"/>
              <a:t>c).Ofrecer instancias de formación especializada.</a:t>
            </a:r>
          </a:p>
          <a:p>
            <a:r>
              <a:rPr lang="es-AR" dirty="0"/>
              <a:t>d) Fortalecer la institucionalización de la formación continua y su articulación con la carrera docente.</a:t>
            </a:r>
          </a:p>
          <a:p>
            <a:endParaRPr lang="es-AR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53" y="2017299"/>
            <a:ext cx="2141948" cy="297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55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spiral">
  <a:themeElements>
    <a:clrScheme name="Naranja amarillo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5944</TotalTime>
  <Words>2020</Words>
  <Application>Microsoft Office PowerPoint</Application>
  <PresentationFormat>Personalizado</PresentationFormat>
  <Paragraphs>142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Espiral</vt:lpstr>
      <vt:lpstr>Presentación de PowerPoint</vt:lpstr>
      <vt:lpstr>El rol del directivo en el Fortalecimiento de la Formación Continua de los Docentes</vt:lpstr>
      <vt:lpstr>Res. 285 C.F.E.</vt:lpstr>
      <vt:lpstr>Res. 285 C.F.E.</vt:lpstr>
      <vt:lpstr>Plan Nacional de Formación Docente (INFoD)</vt:lpstr>
      <vt:lpstr>Plan Nacional de Formación Docente (INFoD)</vt:lpstr>
      <vt:lpstr>Plan Nacional de Formación Docente (INFoD)</vt:lpstr>
      <vt:lpstr>Plan Nacional de Formación Docente (INFoD)</vt:lpstr>
      <vt:lpstr>Plan Nacional de Formación Docente (INFoD)</vt:lpstr>
      <vt:lpstr>Plan Nacional de Formación Docente (INFoD)</vt:lpstr>
      <vt:lpstr>Lineamientos Nacionales para la Formación Docente Continua y el Desarrollo Profesional</vt:lpstr>
      <vt:lpstr>Lineamientos Nacionales para la Formación Docente Continua y el Desarrollo Profesional</vt:lpstr>
      <vt:lpstr>Lineamientos Nacionales para la Formación Docente Continua y el Desarrollo Profesional</vt:lpstr>
      <vt:lpstr>Presentación de PowerPoint</vt:lpstr>
      <vt:lpstr>Presentación de PowerPoint</vt:lpstr>
      <vt:lpstr>10 Nuevas Competencias para Enseñar</vt:lpstr>
      <vt:lpstr>10 Nuevas Competencias para Enseñar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alumno</dc:creator>
  <cp:lastModifiedBy>Elva</cp:lastModifiedBy>
  <cp:revision>170</cp:revision>
  <dcterms:created xsi:type="dcterms:W3CDTF">2019-09-08T10:47:32Z</dcterms:created>
  <dcterms:modified xsi:type="dcterms:W3CDTF">2019-10-04T09:33:25Z</dcterms:modified>
</cp:coreProperties>
</file>