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94" r:id="rId3"/>
    <p:sldId id="287" r:id="rId4"/>
    <p:sldId id="281" r:id="rId5"/>
    <p:sldId id="288" r:id="rId6"/>
    <p:sldId id="295" r:id="rId7"/>
    <p:sldId id="296" r:id="rId8"/>
    <p:sldId id="297" r:id="rId9"/>
    <p:sldId id="298" r:id="rId10"/>
    <p:sldId id="289" r:id="rId11"/>
    <p:sldId id="291" r:id="rId12"/>
    <p:sldId id="292" r:id="rId13"/>
    <p:sldId id="293" r:id="rId14"/>
    <p:sldId id="302" r:id="rId15"/>
    <p:sldId id="299" r:id="rId16"/>
    <p:sldId id="300" r:id="rId17"/>
    <p:sldId id="301" r:id="rId18"/>
    <p:sldId id="272" r:id="rId19"/>
    <p:sldId id="285" r:id="rId20"/>
    <p:sldId id="304" r:id="rId21"/>
    <p:sldId id="303" r:id="rId22"/>
    <p:sldId id="286" r:id="rId23"/>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D653"/>
    <a:srgbClr val="FFD5FF"/>
    <a:srgbClr val="8A04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p:scale>
          <a:sx n="50" d="100"/>
          <a:sy n="50" d="100"/>
        </p:scale>
        <p:origin x="-53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1089484" y="1730403"/>
            <a:ext cx="7531497"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616370" y="2470926"/>
            <a:ext cx="868150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0D3B58F-16CD-4C48-80E7-AA23DDB5E2D7}" type="datetimeFigureOut">
              <a:rPr lang="es-AR" smtClean="0"/>
              <a:t>17/10/2019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FF6BB5B-ACC4-4C65-9830-2DDA58F19CC8}" type="slidenum">
              <a:rPr lang="es-AR" smtClean="0"/>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0D3B58F-16CD-4C48-80E7-AA23DDB5E2D7}" type="datetimeFigureOut">
              <a:rPr lang="es-AR" smtClean="0"/>
              <a:t>17/10/2019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FF6BB5B-ACC4-4C65-9830-2DDA58F19CC8}" type="slidenum">
              <a:rPr lang="es-AR" smtClean="0"/>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0D3B58F-16CD-4C48-80E7-AA23DDB5E2D7}" type="datetimeFigureOut">
              <a:rPr lang="es-AR" smtClean="0"/>
              <a:t>17/10/2019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FF6BB5B-ACC4-4C65-9830-2DDA58F19CC8}" type="slidenum">
              <a:rPr lang="es-AR" smtClean="0"/>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0D3B58F-16CD-4C48-80E7-AA23DDB5E2D7}" type="datetimeFigureOut">
              <a:rPr lang="es-AR" smtClean="0"/>
              <a:t>17/10/2019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FF6BB5B-ACC4-4C65-9830-2DDA58F19CC8}" type="slidenum">
              <a:rPr lang="es-AR" smtClean="0"/>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 y="2647950"/>
            <a:ext cx="4762500"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1092532" y="1726738"/>
            <a:ext cx="7534656"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621536" y="2468304"/>
            <a:ext cx="8680704"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60D3B58F-16CD-4C48-80E7-AA23DDB5E2D7}" type="datetimeFigureOut">
              <a:rPr lang="es-AR" smtClean="0"/>
              <a:t>17/10/2019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FF6BB5B-ACC4-4C65-9830-2DDA58F19CC8}" type="slidenum">
              <a:rPr lang="es-AR" smtClean="0"/>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0D3B58F-16CD-4C48-80E7-AA23DDB5E2D7}" type="datetimeFigureOut">
              <a:rPr lang="es-AR" smtClean="0"/>
              <a:t>17/10/2019</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BFF6BB5B-ACC4-4C65-9830-2DDA58F19CC8}" type="slidenum">
              <a:rPr lang="es-AR" smtClean="0"/>
              <a:t>‹Nº›</a:t>
            </a:fld>
            <a:endParaRPr lang="es-AR"/>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0D3B58F-16CD-4C48-80E7-AA23DDB5E2D7}" type="datetimeFigureOut">
              <a:rPr lang="es-AR" smtClean="0"/>
              <a:t>17/10/2019</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BFF6BB5B-ACC4-4C65-9830-2DDA58F19CC8}" type="slidenum">
              <a:rPr lang="es-AR" smtClean="0"/>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60D3B58F-16CD-4C48-80E7-AA23DDB5E2D7}" type="datetimeFigureOut">
              <a:rPr lang="es-AR" smtClean="0"/>
              <a:t>17/10/2019</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BFF6BB5B-ACC4-4C65-9830-2DDA58F19CC8}" type="slidenum">
              <a:rPr lang="es-AR" smtClean="0"/>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D3B58F-16CD-4C48-80E7-AA23DDB5E2D7}" type="datetimeFigureOut">
              <a:rPr lang="es-AR" smtClean="0"/>
              <a:t>17/10/2019</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BFF6BB5B-ACC4-4C65-9830-2DDA58F19CC8}" type="slidenum">
              <a:rPr lang="es-AR" smtClean="0"/>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1720852" y="-1720850"/>
            <a:ext cx="6858000" cy="1029970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1046573" y="1576104"/>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6332737" y="2618912"/>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60D3B58F-16CD-4C48-80E7-AA23DDB5E2D7}" type="datetimeFigureOut">
              <a:rPr lang="es-AR" smtClean="0"/>
              <a:t>17/10/2019</a:t>
            </a:fld>
            <a:endParaRPr lang="es-A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A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FF6BB5B-ACC4-4C65-9830-2DDA58F19CC8}" type="slidenum">
              <a:rPr lang="es-AR" smtClean="0"/>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705101"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524639"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0D3B58F-16CD-4C48-80E7-AA23DDB5E2D7}" type="datetimeFigureOut">
              <a:rPr lang="es-AR" smtClean="0"/>
              <a:t>17/10/2019</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BFF6BB5B-ACC4-4C65-9830-2DDA58F19CC8}" type="slidenum">
              <a:rPr lang="es-AR" smtClean="0"/>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0633"/>
            <a:ext cx="4765676"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5051293"/>
            <a:ext cx="12195173"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97280" y="365760"/>
            <a:ext cx="1002792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100629"/>
            <a:ext cx="1002792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68224" y="5870448"/>
            <a:ext cx="2901696" cy="201168"/>
          </a:xfrm>
          <a:prstGeom prst="rect">
            <a:avLst/>
          </a:prstGeom>
        </p:spPr>
        <p:txBody>
          <a:bodyPr vert="horz" lIns="91440" tIns="45720" rIns="91440" bIns="45720" rtlCol="0" anchor="ctr"/>
          <a:lstStyle>
            <a:lvl1pPr algn="l">
              <a:defRPr sz="1200">
                <a:solidFill>
                  <a:srgbClr val="FFFFFF"/>
                </a:solidFill>
              </a:defRPr>
            </a:lvl1pPr>
          </a:lstStyle>
          <a:p>
            <a:fld id="{60D3B58F-16CD-4C48-80E7-AA23DDB5E2D7}" type="datetimeFigureOut">
              <a:rPr lang="es-AR" smtClean="0"/>
              <a:t>17/10/2019</a:t>
            </a:fld>
            <a:endParaRPr lang="es-AR"/>
          </a:p>
        </p:txBody>
      </p:sp>
      <p:sp>
        <p:nvSpPr>
          <p:cNvPr id="5" name="Footer Placeholder 4"/>
          <p:cNvSpPr>
            <a:spLocks noGrp="1"/>
          </p:cNvSpPr>
          <p:nvPr>
            <p:ph type="ftr" sz="quarter" idx="3"/>
          </p:nvPr>
        </p:nvSpPr>
        <p:spPr>
          <a:xfrm>
            <a:off x="4690019" y="6285122"/>
            <a:ext cx="62992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AR"/>
          </a:p>
        </p:txBody>
      </p:sp>
      <p:sp>
        <p:nvSpPr>
          <p:cNvPr id="6" name="Slide Number Placeholder 5"/>
          <p:cNvSpPr>
            <a:spLocks noGrp="1"/>
          </p:cNvSpPr>
          <p:nvPr>
            <p:ph type="sldNum" sz="quarter" idx="4"/>
          </p:nvPr>
        </p:nvSpPr>
        <p:spPr>
          <a:xfrm>
            <a:off x="11201384" y="6170822"/>
            <a:ext cx="67056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FF6BB5B-ACC4-4C65-9830-2DDA58F19CC8}" type="slidenum">
              <a:rPr lang="es-AR" smtClean="0"/>
              <a:t>‹Nº›</a:t>
            </a:fld>
            <a:endParaRPr lang="es-A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78523" y="1098388"/>
            <a:ext cx="10318418" cy="5392564"/>
          </a:xfrm>
        </p:spPr>
        <p:txBody>
          <a:bodyPr>
            <a:normAutofit/>
          </a:bodyPr>
          <a:lstStyle/>
          <a:p>
            <a:pPr algn="ctr"/>
            <a:r>
              <a:rPr lang="es-AR" sz="5400" dirty="0" smtClean="0">
                <a:solidFill>
                  <a:schemeClr val="tx1"/>
                </a:solidFill>
                <a:effectLst>
                  <a:outerShdw blurRad="38100" dist="38100" dir="2700000" algn="tl">
                    <a:srgbClr val="000000">
                      <a:alpha val="43137"/>
                    </a:srgbClr>
                  </a:outerShdw>
                </a:effectLst>
              </a:rPr>
              <a:t/>
            </a:r>
            <a:br>
              <a:rPr lang="es-AR" sz="5400" dirty="0" smtClean="0">
                <a:solidFill>
                  <a:schemeClr val="tx1"/>
                </a:solidFill>
                <a:effectLst>
                  <a:outerShdw blurRad="38100" dist="38100" dir="2700000" algn="tl">
                    <a:srgbClr val="000000">
                      <a:alpha val="43137"/>
                    </a:srgbClr>
                  </a:outerShdw>
                </a:effectLst>
              </a:rPr>
            </a:br>
            <a:r>
              <a:rPr lang="es-AR" sz="5400" dirty="0" smtClean="0">
                <a:solidFill>
                  <a:schemeClr val="tx1"/>
                </a:solidFill>
                <a:effectLst>
                  <a:outerShdw blurRad="38100" dist="38100" dir="2700000" algn="tl">
                    <a:srgbClr val="000000">
                      <a:alpha val="43137"/>
                    </a:srgbClr>
                  </a:outerShdw>
                </a:effectLst>
              </a:rPr>
              <a:t>ACTUALIZACIÓN   SUPERIOR </a:t>
            </a:r>
            <a:br>
              <a:rPr lang="es-AR" sz="5400" dirty="0" smtClean="0">
                <a:solidFill>
                  <a:schemeClr val="tx1"/>
                </a:solidFill>
                <a:effectLst>
                  <a:outerShdw blurRad="38100" dist="38100" dir="2700000" algn="tl">
                    <a:srgbClr val="000000">
                      <a:alpha val="43137"/>
                    </a:srgbClr>
                  </a:outerShdw>
                </a:effectLst>
              </a:rPr>
            </a:br>
            <a:r>
              <a:rPr lang="es-AR" sz="5400" dirty="0" smtClean="0">
                <a:solidFill>
                  <a:schemeClr val="tx1"/>
                </a:solidFill>
                <a:effectLst>
                  <a:outerShdw blurRad="38100" dist="38100" dir="2700000" algn="tl">
                    <a:srgbClr val="000000">
                      <a:alpha val="43137"/>
                    </a:srgbClr>
                  </a:outerShdw>
                </a:effectLst>
              </a:rPr>
              <a:t>EN </a:t>
            </a:r>
            <a:r>
              <a:rPr lang="es-AR" sz="5400" dirty="0">
                <a:solidFill>
                  <a:schemeClr val="tx1"/>
                </a:solidFill>
                <a:effectLst>
                  <a:outerShdw blurRad="38100" dist="38100" dir="2700000" algn="tl">
                    <a:srgbClr val="000000">
                      <a:alpha val="43137"/>
                    </a:srgbClr>
                  </a:outerShdw>
                </a:effectLst>
              </a:rPr>
              <a:t>GESTIÓN </a:t>
            </a:r>
            <a:r>
              <a:rPr lang="es-AR" sz="5400" dirty="0" smtClean="0">
                <a:solidFill>
                  <a:schemeClr val="tx1"/>
                </a:solidFill>
                <a:effectLst>
                  <a:outerShdw blurRad="38100" dist="38100" dir="2700000" algn="tl">
                    <a:srgbClr val="000000">
                      <a:alpha val="43137"/>
                    </a:srgbClr>
                  </a:outerShdw>
                </a:effectLst>
              </a:rPr>
              <a:t>EDUCATIVA</a:t>
            </a:r>
            <a:br>
              <a:rPr lang="es-AR" sz="5400" dirty="0" smtClean="0">
                <a:solidFill>
                  <a:schemeClr val="tx1"/>
                </a:solidFill>
                <a:effectLst>
                  <a:outerShdw blurRad="38100" dist="38100" dir="2700000" algn="tl">
                    <a:srgbClr val="000000">
                      <a:alpha val="43137"/>
                    </a:srgbClr>
                  </a:outerShdw>
                </a:effectLst>
              </a:rPr>
            </a:br>
            <a:r>
              <a:rPr lang="es-AR" sz="5400" dirty="0" smtClean="0">
                <a:solidFill>
                  <a:schemeClr val="tx1"/>
                </a:solidFill>
                <a:effectLst>
                  <a:outerShdw blurRad="38100" dist="38100" dir="2700000" algn="tl">
                    <a:srgbClr val="000000">
                      <a:alpha val="43137"/>
                    </a:srgbClr>
                  </a:outerShdw>
                </a:effectLst>
              </a:rPr>
              <a:t/>
            </a:r>
            <a:br>
              <a:rPr lang="es-AR" sz="5400" dirty="0" smtClean="0">
                <a:solidFill>
                  <a:schemeClr val="tx1"/>
                </a:solidFill>
                <a:effectLst>
                  <a:outerShdw blurRad="38100" dist="38100" dir="2700000" algn="tl">
                    <a:srgbClr val="000000">
                      <a:alpha val="43137"/>
                    </a:srgbClr>
                  </a:outerShdw>
                </a:effectLst>
              </a:rPr>
            </a:br>
            <a:r>
              <a:rPr lang="es-AR" sz="2000" b="1" spc="0" dirty="0" smtClean="0">
                <a:solidFill>
                  <a:schemeClr val="tx1"/>
                </a:solidFill>
                <a:effectLst>
                  <a:outerShdw blurRad="38100" dist="38100" dir="2700000" algn="tl">
                    <a:srgbClr val="000000">
                      <a:alpha val="43137"/>
                    </a:srgbClr>
                  </a:outerShdw>
                </a:effectLst>
                <a:latin typeface="+mn-lt"/>
              </a:rPr>
              <a:t>Sede</a:t>
            </a:r>
            <a:r>
              <a:rPr lang="es-AR" sz="2000" b="1" spc="0" dirty="0">
                <a:solidFill>
                  <a:schemeClr val="tx1"/>
                </a:solidFill>
                <a:effectLst>
                  <a:outerShdw blurRad="38100" dist="38100" dir="2700000" algn="tl">
                    <a:srgbClr val="000000">
                      <a:alpha val="43137"/>
                    </a:srgbClr>
                  </a:outerShdw>
                </a:effectLst>
                <a:latin typeface="+mn-lt"/>
              </a:rPr>
              <a:t>:</a:t>
            </a:r>
            <a:br>
              <a:rPr lang="es-AR" sz="2000" b="1" spc="0" dirty="0">
                <a:solidFill>
                  <a:schemeClr val="tx1"/>
                </a:solidFill>
                <a:effectLst>
                  <a:outerShdw blurRad="38100" dist="38100" dir="2700000" algn="tl">
                    <a:srgbClr val="000000">
                      <a:alpha val="43137"/>
                    </a:srgbClr>
                  </a:outerShdw>
                </a:effectLst>
                <a:latin typeface="+mn-lt"/>
              </a:rPr>
            </a:br>
            <a:r>
              <a:rPr lang="es-AR" sz="2000" b="1" spc="0" dirty="0">
                <a:solidFill>
                  <a:schemeClr val="tx1"/>
                </a:solidFill>
                <a:effectLst>
                  <a:outerShdw blurRad="38100" dist="38100" dir="2700000" algn="tl">
                    <a:srgbClr val="000000">
                      <a:alpha val="43137"/>
                    </a:srgbClr>
                  </a:outerShdw>
                </a:effectLst>
                <a:latin typeface="+mn-lt"/>
              </a:rPr>
              <a:t>Instituto de Educación Superior “San Bernardo” </a:t>
            </a:r>
            <a:r>
              <a:rPr lang="es-AR" sz="2000" b="1" spc="0" dirty="0" smtClean="0">
                <a:solidFill>
                  <a:schemeClr val="tx1"/>
                </a:solidFill>
                <a:effectLst>
                  <a:outerShdw blurRad="38100" dist="38100" dir="2700000" algn="tl">
                    <a:srgbClr val="000000">
                      <a:alpha val="43137"/>
                    </a:srgbClr>
                  </a:outerShdw>
                </a:effectLst>
                <a:latin typeface="+mn-lt"/>
              </a:rPr>
              <a:t/>
            </a:r>
            <a:br>
              <a:rPr lang="es-AR" sz="2000" b="1" spc="0" dirty="0" smtClean="0">
                <a:solidFill>
                  <a:schemeClr val="tx1"/>
                </a:solidFill>
                <a:effectLst>
                  <a:outerShdw blurRad="38100" dist="38100" dir="2700000" algn="tl">
                    <a:srgbClr val="000000">
                      <a:alpha val="43137"/>
                    </a:srgbClr>
                  </a:outerShdw>
                </a:effectLst>
                <a:latin typeface="+mn-lt"/>
              </a:rPr>
            </a:br>
            <a:r>
              <a:rPr lang="es-AR" sz="2000" b="1" spc="0" dirty="0">
                <a:solidFill>
                  <a:schemeClr val="tx1"/>
                </a:solidFill>
                <a:effectLst>
                  <a:outerShdw blurRad="38100" dist="38100" dir="2700000" algn="tl">
                    <a:srgbClr val="000000">
                      <a:alpha val="43137"/>
                    </a:srgbClr>
                  </a:outerShdw>
                </a:effectLst>
                <a:latin typeface="+mn-lt"/>
              </a:rPr>
              <a:t/>
            </a:r>
            <a:br>
              <a:rPr lang="es-AR" sz="2000" b="1" spc="0" dirty="0">
                <a:solidFill>
                  <a:schemeClr val="tx1"/>
                </a:solidFill>
                <a:effectLst>
                  <a:outerShdw blurRad="38100" dist="38100" dir="2700000" algn="tl">
                    <a:srgbClr val="000000">
                      <a:alpha val="43137"/>
                    </a:srgbClr>
                  </a:outerShdw>
                </a:effectLst>
                <a:latin typeface="+mn-lt"/>
              </a:rPr>
            </a:br>
            <a:r>
              <a:rPr lang="es-AR" sz="2000" b="1" spc="0" dirty="0">
                <a:solidFill>
                  <a:schemeClr val="tx1"/>
                </a:solidFill>
                <a:latin typeface="+mn-lt"/>
              </a:rPr>
              <a:t>Yanina Farías </a:t>
            </a:r>
            <a:r>
              <a:rPr lang="es-AR" sz="2000" b="1" spc="0" dirty="0" err="1">
                <a:solidFill>
                  <a:schemeClr val="tx1"/>
                </a:solidFill>
                <a:latin typeface="+mn-lt"/>
              </a:rPr>
              <a:t>gonzalez</a:t>
            </a:r>
            <a:r>
              <a:rPr lang="es-AR" sz="2000" b="1" spc="0" dirty="0">
                <a:solidFill>
                  <a:schemeClr val="tx1"/>
                </a:solidFill>
                <a:latin typeface="+mn-lt"/>
              </a:rPr>
              <a:t> – Claudia </a:t>
            </a:r>
            <a:r>
              <a:rPr lang="es-AR" sz="2000" b="1" spc="0" dirty="0" err="1">
                <a:solidFill>
                  <a:schemeClr val="tx1"/>
                </a:solidFill>
                <a:latin typeface="+mn-lt"/>
              </a:rPr>
              <a:t>lemaire</a:t>
            </a:r>
            <a:r>
              <a:rPr lang="es-AR" sz="2000" b="1" spc="0" dirty="0">
                <a:solidFill>
                  <a:schemeClr val="tx1"/>
                </a:solidFill>
                <a:latin typeface="+mn-lt"/>
              </a:rPr>
              <a:t> </a:t>
            </a:r>
            <a:r>
              <a:rPr lang="es-AR" sz="2000" dirty="0">
                <a:solidFill>
                  <a:schemeClr val="tx1"/>
                </a:solidFill>
              </a:rPr>
              <a:t/>
            </a:r>
            <a:br>
              <a:rPr lang="es-AR" sz="2000" dirty="0">
                <a:solidFill>
                  <a:schemeClr val="tx1"/>
                </a:solidFill>
              </a:rPr>
            </a:br>
            <a:endParaRPr lang="es-AR" sz="2000" dirty="0">
              <a:solidFill>
                <a:schemeClr val="tx1"/>
              </a:solidFill>
            </a:endParaRPr>
          </a:p>
        </p:txBody>
      </p:sp>
      <p:pic>
        <p:nvPicPr>
          <p:cNvPr id="5" name="Imagen 4"/>
          <p:cNvPicPr>
            <a:picLocks noChangeAspect="1"/>
          </p:cNvPicPr>
          <p:nvPr/>
        </p:nvPicPr>
        <p:blipFill>
          <a:blip r:embed="rId2"/>
          <a:stretch>
            <a:fillRect/>
          </a:stretch>
        </p:blipFill>
        <p:spPr>
          <a:xfrm>
            <a:off x="303846" y="1"/>
            <a:ext cx="9020458" cy="1364623"/>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9631" y="1"/>
            <a:ext cx="6212369" cy="1364624"/>
          </a:xfrm>
          <a:prstGeom prst="rect">
            <a:avLst/>
          </a:prstGeom>
          <a:solidFill>
            <a:schemeClr val="bg1"/>
          </a:solidFill>
        </p:spPr>
      </p:pic>
    </p:spTree>
    <p:extLst>
      <p:ext uri="{BB962C8B-B14F-4D97-AF65-F5344CB8AC3E}">
        <p14:creationId xmlns:p14="http://schemas.microsoft.com/office/powerpoint/2010/main" val="2433739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952500" y="7888"/>
            <a:ext cx="10210800" cy="4616648"/>
          </a:xfrm>
          <a:prstGeom prst="rect">
            <a:avLst/>
          </a:prstGeom>
        </p:spPr>
        <p:txBody>
          <a:bodyPr wrap="square">
            <a:spAutoFit/>
          </a:bodyPr>
          <a:lstStyle/>
          <a:p>
            <a:pPr algn="ctr">
              <a:lnSpc>
                <a:spcPct val="150000"/>
              </a:lnSpc>
            </a:pPr>
            <a:r>
              <a:rPr lang="es-AR" sz="2800" dirty="0">
                <a:latin typeface="Arial" panose="020B0604020202020204" pitchFamily="34" charset="0"/>
                <a:cs typeface="Arial" panose="020B0604020202020204" pitchFamily="34" charset="0"/>
              </a:rPr>
              <a:t>Comunidad educativa se llama a toda agrupación de personas cohesionadas por un interés común que es la educación. </a:t>
            </a:r>
            <a:endParaRPr lang="es-AR" sz="2800" dirty="0" smtClean="0">
              <a:latin typeface="Arial" panose="020B0604020202020204" pitchFamily="34" charset="0"/>
              <a:cs typeface="Arial" panose="020B0604020202020204" pitchFamily="34" charset="0"/>
            </a:endParaRPr>
          </a:p>
          <a:p>
            <a:pPr algn="ctr">
              <a:lnSpc>
                <a:spcPct val="150000"/>
              </a:lnSpc>
            </a:pPr>
            <a:r>
              <a:rPr lang="es-AR" sz="2800" dirty="0" smtClean="0">
                <a:latin typeface="Arial" panose="020B0604020202020204" pitchFamily="34" charset="0"/>
                <a:cs typeface="Arial" panose="020B0604020202020204" pitchFamily="34" charset="0"/>
              </a:rPr>
              <a:t>Sus </a:t>
            </a:r>
            <a:r>
              <a:rPr lang="es-AR" sz="2800" dirty="0">
                <a:latin typeface="Arial" panose="020B0604020202020204" pitchFamily="34" charset="0"/>
                <a:cs typeface="Arial" panose="020B0604020202020204" pitchFamily="34" charset="0"/>
              </a:rPr>
              <a:t>integrantes son personas afectadas y que afectan a la </a:t>
            </a:r>
            <a:r>
              <a:rPr lang="es-AR" sz="2800" dirty="0" smtClean="0">
                <a:latin typeface="Arial" panose="020B0604020202020204" pitchFamily="34" charset="0"/>
                <a:cs typeface="Arial" panose="020B0604020202020204" pitchFamily="34" charset="0"/>
              </a:rPr>
              <a:t>educación: equipo directivo, docentes, administrativos, </a:t>
            </a:r>
            <a:r>
              <a:rPr lang="es-AR" sz="2800" dirty="0">
                <a:latin typeface="Arial" panose="020B0604020202020204" pitchFamily="34" charset="0"/>
                <a:cs typeface="Arial" panose="020B0604020202020204" pitchFamily="34" charset="0"/>
              </a:rPr>
              <a:t>estudiantes, padres de familia, </a:t>
            </a:r>
            <a:r>
              <a:rPr lang="es-AR" sz="2800" dirty="0" smtClean="0">
                <a:latin typeface="Arial" panose="020B0604020202020204" pitchFamily="34" charset="0"/>
                <a:cs typeface="Arial" panose="020B0604020202020204" pitchFamily="34" charset="0"/>
              </a:rPr>
              <a:t>egresados.</a:t>
            </a:r>
          </a:p>
          <a:p>
            <a:pPr algn="ctr">
              <a:lnSpc>
                <a:spcPct val="150000"/>
              </a:lnSpc>
            </a:pPr>
            <a:r>
              <a:rPr lang="es-AR" sz="2800" dirty="0" smtClean="0">
                <a:latin typeface="Arial" panose="020B0604020202020204" pitchFamily="34" charset="0"/>
                <a:cs typeface="Arial" panose="020B0604020202020204" pitchFamily="34" charset="0"/>
              </a:rPr>
              <a:t> </a:t>
            </a:r>
            <a:r>
              <a:rPr lang="es-AR" sz="2800" dirty="0">
                <a:latin typeface="Arial" panose="020B0604020202020204" pitchFamily="34" charset="0"/>
                <a:cs typeface="Arial" panose="020B0604020202020204" pitchFamily="34" charset="0"/>
              </a:rPr>
              <a:t>Según su competencia, todos ellos contribuyen y participan en la buena marcha de los establecimientos educativos.</a:t>
            </a:r>
          </a:p>
        </p:txBody>
      </p:sp>
    </p:spTree>
    <p:extLst>
      <p:ext uri="{BB962C8B-B14F-4D97-AF65-F5344CB8AC3E}">
        <p14:creationId xmlns:p14="http://schemas.microsoft.com/office/powerpoint/2010/main" val="556005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97280" y="365760"/>
            <a:ext cx="10027920" cy="4511040"/>
          </a:xfrm>
        </p:spPr>
        <p:txBody>
          <a:bodyPr/>
          <a:lstStyle/>
          <a:p>
            <a:pPr algn="ctr"/>
            <a:r>
              <a:rPr lang="es-AR" sz="9600" dirty="0" smtClean="0">
                <a:solidFill>
                  <a:srgbClr val="FFC000"/>
                </a:solidFill>
              </a:rPr>
              <a:t>demandas</a:t>
            </a:r>
            <a:endParaRPr lang="es-AR" sz="9600" dirty="0">
              <a:solidFill>
                <a:srgbClr val="FFC000"/>
              </a:solidFill>
            </a:endParaRPr>
          </a:p>
        </p:txBody>
      </p:sp>
    </p:spTree>
    <p:extLst>
      <p:ext uri="{BB962C8B-B14F-4D97-AF65-F5344CB8AC3E}">
        <p14:creationId xmlns:p14="http://schemas.microsoft.com/office/powerpoint/2010/main" val="4271140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97280" y="365760"/>
            <a:ext cx="10027920" cy="4568190"/>
          </a:xfrm>
        </p:spPr>
        <p:txBody>
          <a:bodyPr/>
          <a:lstStyle/>
          <a:p>
            <a:pPr algn="ctr"/>
            <a:r>
              <a:rPr lang="es-AR" sz="9600" dirty="0" smtClean="0">
                <a:solidFill>
                  <a:srgbClr val="FFC000"/>
                </a:solidFill>
              </a:rPr>
              <a:t>incidencias</a:t>
            </a:r>
            <a:endParaRPr lang="es-AR" sz="9600" dirty="0">
              <a:solidFill>
                <a:srgbClr val="FFC000"/>
              </a:solidFill>
            </a:endParaRPr>
          </a:p>
        </p:txBody>
      </p:sp>
    </p:spTree>
    <p:extLst>
      <p:ext uri="{BB962C8B-B14F-4D97-AF65-F5344CB8AC3E}">
        <p14:creationId xmlns:p14="http://schemas.microsoft.com/office/powerpoint/2010/main" val="2360851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s-AR" dirty="0" smtClean="0"/>
              <a:t>CONDICIONANTES </a:t>
            </a:r>
            <a:endParaRPr lang="es-AR" dirty="0"/>
          </a:p>
        </p:txBody>
      </p:sp>
      <p:sp>
        <p:nvSpPr>
          <p:cNvPr id="3" name="2 Marcador de contenido"/>
          <p:cNvSpPr>
            <a:spLocks noGrp="1"/>
          </p:cNvSpPr>
          <p:nvPr>
            <p:ph idx="1"/>
          </p:nvPr>
        </p:nvSpPr>
        <p:spPr>
          <a:xfrm>
            <a:off x="342900" y="1100629"/>
            <a:ext cx="11582400" cy="3928571"/>
          </a:xfrm>
        </p:spPr>
        <p:txBody>
          <a:bodyPr>
            <a:normAutofit fontScale="92500" lnSpcReduction="10000"/>
          </a:bodyPr>
          <a:lstStyle/>
          <a:p>
            <a:r>
              <a:rPr lang="es-AR" dirty="0" smtClean="0"/>
              <a:t> </a:t>
            </a:r>
            <a:r>
              <a:rPr lang="es-AR" sz="2400" b="0" dirty="0" smtClean="0"/>
              <a:t>Hay </a:t>
            </a:r>
            <a:r>
              <a:rPr lang="es-AR" sz="2400" dirty="0" smtClean="0"/>
              <a:t>factores </a:t>
            </a:r>
            <a:r>
              <a:rPr lang="es-AR" sz="2400" b="0" dirty="0" smtClean="0"/>
              <a:t>sobre los cuales </a:t>
            </a:r>
            <a:r>
              <a:rPr lang="es-AR" sz="2400" dirty="0" smtClean="0"/>
              <a:t>no puede </a:t>
            </a:r>
            <a:r>
              <a:rPr lang="es-AR" sz="2400" b="0" dirty="0" smtClean="0"/>
              <a:t>operar una escuela, pero es preciso </a:t>
            </a:r>
            <a:r>
              <a:rPr lang="es-AR" sz="2400" dirty="0" smtClean="0"/>
              <a:t>reconocerlos </a:t>
            </a:r>
            <a:r>
              <a:rPr lang="es-AR" sz="2400" b="0" dirty="0" smtClean="0"/>
              <a:t> a fin de, por un lado  entender mejor el </a:t>
            </a:r>
            <a:r>
              <a:rPr lang="es-AR" sz="2400" dirty="0" smtClean="0"/>
              <a:t>contexto</a:t>
            </a:r>
            <a:r>
              <a:rPr lang="es-AR" sz="2400" b="0" dirty="0" smtClean="0"/>
              <a:t>  y, por el otro , evitar establecer </a:t>
            </a:r>
            <a:r>
              <a:rPr lang="es-AR" sz="2400" b="0" u="sng" dirty="0" smtClean="0"/>
              <a:t>objetivos que la institución no puede alcanzar.</a:t>
            </a:r>
          </a:p>
          <a:p>
            <a:pPr>
              <a:buFont typeface="Wingdings" panose="05000000000000000000" pitchFamily="2" charset="2"/>
              <a:buChar char="Ø"/>
            </a:pPr>
            <a:r>
              <a:rPr lang="es-AR" sz="2400" b="0" dirty="0" smtClean="0"/>
              <a:t>Falta de apoyo de algunas familias.</a:t>
            </a:r>
          </a:p>
          <a:p>
            <a:pPr>
              <a:buFont typeface="Wingdings" panose="05000000000000000000" pitchFamily="2" charset="2"/>
              <a:buChar char="Ø"/>
            </a:pPr>
            <a:r>
              <a:rPr lang="es-AR" sz="2400" b="0" dirty="0" smtClean="0"/>
              <a:t>Alto nivel de violencia en el barrio.</a:t>
            </a:r>
          </a:p>
          <a:p>
            <a:pPr>
              <a:buFont typeface="Wingdings" panose="05000000000000000000" pitchFamily="2" charset="2"/>
              <a:buChar char="Ø"/>
            </a:pPr>
            <a:r>
              <a:rPr lang="es-AR" sz="2400" b="0" dirty="0" smtClean="0"/>
              <a:t>La ausencia de horas institucionales para reunir a todo el equipo.</a:t>
            </a:r>
          </a:p>
          <a:p>
            <a:pPr>
              <a:buFont typeface="Wingdings" panose="05000000000000000000" pitchFamily="2" charset="2"/>
              <a:buChar char="Ø"/>
            </a:pPr>
            <a:r>
              <a:rPr lang="es-AR" sz="2400" b="0" dirty="0" smtClean="0"/>
              <a:t>La escasez de recursos. </a:t>
            </a:r>
          </a:p>
          <a:p>
            <a:pPr>
              <a:buFont typeface="Wingdings" panose="05000000000000000000" pitchFamily="2" charset="2"/>
              <a:buChar char="Ø"/>
            </a:pPr>
            <a:r>
              <a:rPr lang="es-AR" sz="2400" b="0" dirty="0" smtClean="0"/>
              <a:t>Etc.</a:t>
            </a:r>
          </a:p>
          <a:p>
            <a:pPr marL="0" indent="0"/>
            <a:r>
              <a:rPr lang="es-AR" sz="2400" dirty="0" smtClean="0"/>
              <a:t>Es sumamente importante entender que revertir estos factores no puede convertirse en un objetivo en sí mismo de la institución, ya que su meta es otra. </a:t>
            </a:r>
          </a:p>
          <a:p>
            <a:endParaRPr lang="es-AR" dirty="0"/>
          </a:p>
        </p:txBody>
      </p:sp>
      <p:sp>
        <p:nvSpPr>
          <p:cNvPr id="4" name="3 Rectángulo"/>
          <p:cNvSpPr/>
          <p:nvPr/>
        </p:nvSpPr>
        <p:spPr>
          <a:xfrm>
            <a:off x="5962650" y="5982385"/>
            <a:ext cx="6096000" cy="646331"/>
          </a:xfrm>
          <a:prstGeom prst="rect">
            <a:avLst/>
          </a:prstGeom>
        </p:spPr>
        <p:txBody>
          <a:bodyPr>
            <a:spAutoFit/>
          </a:bodyPr>
          <a:lstStyle/>
          <a:p>
            <a:r>
              <a:rPr lang="es-AR" dirty="0"/>
              <a:t>Construir una buena escuela: herramientas para el director. </a:t>
            </a:r>
            <a:br>
              <a:rPr lang="es-AR" dirty="0"/>
            </a:br>
            <a:r>
              <a:rPr lang="es-AR" dirty="0"/>
              <a:t>Silvina </a:t>
            </a:r>
            <a:r>
              <a:rPr lang="es-AR" dirty="0" err="1"/>
              <a:t>Gvirtz</a:t>
            </a:r>
            <a:r>
              <a:rPr lang="es-AR" dirty="0"/>
              <a:t> – Ivana </a:t>
            </a:r>
            <a:r>
              <a:rPr lang="es-AR" dirty="0" smtClean="0"/>
              <a:t>Zacarías </a:t>
            </a:r>
            <a:r>
              <a:rPr lang="es-AR" dirty="0"/>
              <a:t>– </a:t>
            </a:r>
            <a:r>
              <a:rPr lang="es-AR" dirty="0" smtClean="0"/>
              <a:t>Victoria </a:t>
            </a:r>
            <a:r>
              <a:rPr lang="es-AR" dirty="0" err="1"/>
              <a:t>abregú</a:t>
            </a:r>
            <a:endParaRPr lang="es-AR" dirty="0"/>
          </a:p>
        </p:txBody>
      </p:sp>
    </p:spTree>
    <p:extLst>
      <p:ext uri="{BB962C8B-B14F-4D97-AF65-F5344CB8AC3E}">
        <p14:creationId xmlns:p14="http://schemas.microsoft.com/office/powerpoint/2010/main" val="1649825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47700" y="266700"/>
            <a:ext cx="10953750" cy="4933949"/>
          </a:xfrm>
        </p:spPr>
        <p:txBody>
          <a:bodyPr>
            <a:noAutofit/>
          </a:bodyPr>
          <a:lstStyle/>
          <a:p>
            <a:pPr algn="ctr"/>
            <a:r>
              <a:rPr lang="es-AR" sz="4000" dirty="0" smtClean="0">
                <a:latin typeface="Arial" panose="020B0604020202020204" pitchFamily="34" charset="0"/>
                <a:cs typeface="Arial" panose="020B0604020202020204" pitchFamily="34" charset="0"/>
              </a:rPr>
              <a:t>Para  poder mejorar realmente el aprendizaje de los estudiantes, debemos ser conscientes que esta es la realidad que nos toca enfrentar, de que tendremos que cumplir nuestra meta en este contexto y no en otro y que, por más difícil que sea, siempre algo podemos hacer. </a:t>
            </a:r>
            <a:endParaRPr lang="es-AR"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4166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ctr"/>
            <a:r>
              <a:rPr lang="es-AR" b="1" dirty="0" smtClean="0"/>
              <a:t>ARTICULACIÓN CON LA COMUNIDAD</a:t>
            </a:r>
            <a:endParaRPr lang="es-AR" b="1" dirty="0"/>
          </a:p>
        </p:txBody>
      </p:sp>
      <p:sp>
        <p:nvSpPr>
          <p:cNvPr id="3" name="2 Marcador de contenido"/>
          <p:cNvSpPr>
            <a:spLocks noGrp="1"/>
          </p:cNvSpPr>
          <p:nvPr>
            <p:ph idx="1"/>
          </p:nvPr>
        </p:nvSpPr>
        <p:spPr/>
        <p:txBody>
          <a:bodyPr/>
          <a:lstStyle/>
          <a:p>
            <a:pPr algn="ctr"/>
            <a:endParaRPr lang="es-AR" dirty="0" smtClean="0"/>
          </a:p>
          <a:p>
            <a:pPr algn="ctr"/>
            <a:r>
              <a:rPr lang="es-AR" sz="4000" dirty="0" smtClean="0">
                <a:latin typeface="Arial" panose="020B0604020202020204" pitchFamily="34" charset="0"/>
                <a:cs typeface="Arial" panose="020B0604020202020204" pitchFamily="34" charset="0"/>
              </a:rPr>
              <a:t>¿Por qué son importantes los vínculos con la comunidad?</a:t>
            </a:r>
          </a:p>
          <a:p>
            <a:pPr algn="ctr"/>
            <a:endParaRPr lang="es-AR" dirty="0"/>
          </a:p>
          <a:p>
            <a:pPr algn="ctr"/>
            <a:endParaRPr lang="es-AR" dirty="0"/>
          </a:p>
        </p:txBody>
      </p:sp>
    </p:spTree>
    <p:extLst>
      <p:ext uri="{BB962C8B-B14F-4D97-AF65-F5344CB8AC3E}">
        <p14:creationId xmlns:p14="http://schemas.microsoft.com/office/powerpoint/2010/main" val="13618672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s-AR" b="1" dirty="0" smtClean="0"/>
              <a:t>Relación con las familias</a:t>
            </a:r>
            <a:endParaRPr lang="es-AR" b="1" dirty="0"/>
          </a:p>
        </p:txBody>
      </p:sp>
      <p:sp>
        <p:nvSpPr>
          <p:cNvPr id="3" name="2 Marcador de contenido"/>
          <p:cNvSpPr>
            <a:spLocks noGrp="1"/>
          </p:cNvSpPr>
          <p:nvPr>
            <p:ph idx="1"/>
          </p:nvPr>
        </p:nvSpPr>
        <p:spPr/>
        <p:txBody>
          <a:bodyPr>
            <a:normAutofit fontScale="92500" lnSpcReduction="10000"/>
          </a:bodyPr>
          <a:lstStyle/>
          <a:p>
            <a:pPr indent="0" algn="ctr"/>
            <a:r>
              <a:rPr lang="es-AR" sz="5400" dirty="0" smtClean="0">
                <a:latin typeface="Arial" panose="020B0604020202020204" pitchFamily="34" charset="0"/>
                <a:cs typeface="Arial" panose="020B0604020202020204" pitchFamily="34" charset="0"/>
              </a:rPr>
              <a:t>¿Qué acciones debe hacer un director para fortalecer el vínculo con los padres y ayudarlos en la educación de sus hijos?</a:t>
            </a:r>
          </a:p>
          <a:p>
            <a:pPr indent="0"/>
            <a:endParaRPr lang="es-A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12559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0130" y="457200"/>
            <a:ext cx="10027920" cy="4495799"/>
          </a:xfrm>
        </p:spPr>
        <p:txBody>
          <a:bodyPr>
            <a:normAutofit fontScale="92500" lnSpcReduction="10000"/>
          </a:bodyPr>
          <a:lstStyle/>
          <a:p>
            <a:pPr marL="457200" indent="0">
              <a:lnSpc>
                <a:spcPct val="150000"/>
              </a:lnSpc>
              <a:buFont typeface="Wingdings" panose="05000000000000000000" pitchFamily="2" charset="2"/>
              <a:buChar char="ü"/>
            </a:pPr>
            <a:r>
              <a:rPr lang="es-AR" sz="2800" b="0" dirty="0" smtClean="0">
                <a:latin typeface="Arial" panose="020B0604020202020204" pitchFamily="34" charset="0"/>
                <a:cs typeface="Arial" panose="020B0604020202020204" pitchFamily="34" charset="0"/>
              </a:rPr>
              <a:t>Mantener informada a la familia.</a:t>
            </a:r>
          </a:p>
          <a:p>
            <a:pPr marL="457200" indent="0">
              <a:lnSpc>
                <a:spcPct val="150000"/>
              </a:lnSpc>
              <a:buFont typeface="Wingdings" panose="05000000000000000000" pitchFamily="2" charset="2"/>
              <a:buChar char="ü"/>
            </a:pPr>
            <a:r>
              <a:rPr lang="es-AR" sz="2800" b="0" dirty="0" smtClean="0">
                <a:latin typeface="Arial" panose="020B0604020202020204" pitchFamily="34" charset="0"/>
                <a:cs typeface="Arial" panose="020B0604020202020204" pitchFamily="34" charset="0"/>
              </a:rPr>
              <a:t>Citar al padre o tutor.</a:t>
            </a:r>
          </a:p>
          <a:p>
            <a:pPr marL="457200" indent="0">
              <a:lnSpc>
                <a:spcPct val="150000"/>
              </a:lnSpc>
              <a:buFont typeface="Wingdings" panose="05000000000000000000" pitchFamily="2" charset="2"/>
              <a:buChar char="ü"/>
            </a:pPr>
            <a:r>
              <a:rPr lang="es-AR" sz="2800" b="0" dirty="0" smtClean="0">
                <a:latin typeface="Arial" panose="020B0604020202020204" pitchFamily="34" charset="0"/>
                <a:cs typeface="Arial" panose="020B0604020202020204" pitchFamily="34" charset="0"/>
              </a:rPr>
              <a:t>Ayudar especialmente a los padres o tutores de niños con dificultades.</a:t>
            </a:r>
          </a:p>
          <a:p>
            <a:pPr marL="457200" indent="0">
              <a:lnSpc>
                <a:spcPct val="150000"/>
              </a:lnSpc>
              <a:buFont typeface="Wingdings" panose="05000000000000000000" pitchFamily="2" charset="2"/>
              <a:buChar char="ü"/>
            </a:pPr>
            <a:r>
              <a:rPr lang="es-AR" sz="2800" b="0" dirty="0" smtClean="0">
                <a:latin typeface="Arial" panose="020B0604020202020204" pitchFamily="34" charset="0"/>
                <a:cs typeface="Arial" panose="020B0604020202020204" pitchFamily="34" charset="0"/>
              </a:rPr>
              <a:t>Convocarlos por motivos buenos.</a:t>
            </a:r>
          </a:p>
          <a:p>
            <a:pPr marL="457200" indent="0">
              <a:lnSpc>
                <a:spcPct val="150000"/>
              </a:lnSpc>
              <a:buFont typeface="Wingdings" panose="05000000000000000000" pitchFamily="2" charset="2"/>
              <a:buChar char="ü"/>
            </a:pPr>
            <a:r>
              <a:rPr lang="es-AR" sz="2800" b="0" dirty="0" smtClean="0">
                <a:latin typeface="Arial" panose="020B0604020202020204" pitchFamily="34" charset="0"/>
                <a:cs typeface="Arial" panose="020B0604020202020204" pitchFamily="34" charset="0"/>
              </a:rPr>
              <a:t>Llamarlos por cuestiones pedagógicas.</a:t>
            </a:r>
          </a:p>
          <a:p>
            <a:pPr marL="457200" indent="0">
              <a:lnSpc>
                <a:spcPct val="150000"/>
              </a:lnSpc>
              <a:buFont typeface="Wingdings" panose="05000000000000000000" pitchFamily="2" charset="2"/>
              <a:buChar char="ü"/>
            </a:pPr>
            <a:r>
              <a:rPr lang="es-AR" sz="2800" b="0" dirty="0" smtClean="0">
                <a:latin typeface="Arial" panose="020B0604020202020204" pitchFamily="34" charset="0"/>
                <a:cs typeface="Arial" panose="020B0604020202020204" pitchFamily="34" charset="0"/>
              </a:rPr>
              <a:t>Proponerse objetivos en relación con las familias. </a:t>
            </a:r>
          </a:p>
          <a:p>
            <a:endParaRPr lang="es-AR" dirty="0"/>
          </a:p>
        </p:txBody>
      </p:sp>
    </p:spTree>
    <p:extLst>
      <p:ext uri="{BB962C8B-B14F-4D97-AF65-F5344CB8AC3E}">
        <p14:creationId xmlns:p14="http://schemas.microsoft.com/office/powerpoint/2010/main" val="31640248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5"/>
            <a:ext cx="10178322" cy="866866"/>
          </a:xfrm>
        </p:spPr>
        <p:txBody>
          <a:bodyPr/>
          <a:lstStyle/>
          <a:p>
            <a:r>
              <a:rPr lang="es-AR" dirty="0" err="1" smtClean="0"/>
              <a:t>RELACIóN</a:t>
            </a:r>
            <a:r>
              <a:rPr lang="es-AR" dirty="0" smtClean="0"/>
              <a:t> </a:t>
            </a:r>
            <a:r>
              <a:rPr lang="es-AR" dirty="0"/>
              <a:t>CON EL EQUIPO DOCENTE:</a:t>
            </a:r>
          </a:p>
        </p:txBody>
      </p:sp>
      <p:sp>
        <p:nvSpPr>
          <p:cNvPr id="3" name="Marcador de contenido 2"/>
          <p:cNvSpPr>
            <a:spLocks noGrp="1"/>
          </p:cNvSpPr>
          <p:nvPr>
            <p:ph idx="1"/>
          </p:nvPr>
        </p:nvSpPr>
        <p:spPr>
          <a:xfrm>
            <a:off x="1251678" y="1738648"/>
            <a:ext cx="10178322" cy="4456090"/>
          </a:xfrm>
          <a:solidFill>
            <a:schemeClr val="accent6">
              <a:lumMod val="20000"/>
              <a:lumOff val="80000"/>
            </a:schemeClr>
          </a:solidFill>
        </p:spPr>
        <p:txBody>
          <a:bodyPr>
            <a:normAutofit/>
          </a:bodyPr>
          <a:lstStyle/>
          <a:p>
            <a:pPr marL="0" indent="0">
              <a:buNone/>
            </a:pPr>
            <a:endParaRPr lang="es-AR" b="1" dirty="0" smtClean="0">
              <a:solidFill>
                <a:schemeClr val="tx1"/>
              </a:solidFill>
              <a:effectLst>
                <a:outerShdw blurRad="38100" dist="38100" dir="2700000" algn="tl">
                  <a:srgbClr val="000000">
                    <a:alpha val="43137"/>
                  </a:srgbClr>
                </a:outerShdw>
              </a:effectLst>
            </a:endParaRPr>
          </a:p>
          <a:p>
            <a:pPr marL="0" indent="0">
              <a:buNone/>
            </a:pPr>
            <a:r>
              <a:rPr lang="es-AR" sz="24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 INGRESO DE LOS NUEVOS DOCENTES</a:t>
            </a:r>
          </a:p>
          <a:p>
            <a:pPr marL="0" indent="0">
              <a:buNone/>
            </a:pPr>
            <a:r>
              <a:rPr lang="es-AR" sz="2400" dirty="0" smtClean="0">
                <a:solidFill>
                  <a:schemeClr val="tx1"/>
                </a:solidFill>
                <a:latin typeface="Arial" panose="020B0604020202020204" pitchFamily="34" charset="0"/>
                <a:cs typeface="Arial" panose="020B0604020202020204" pitchFamily="34" charset="0"/>
              </a:rPr>
              <a:t>(misión – visión – criterios de evaluación </a:t>
            </a:r>
            <a:r>
              <a:rPr lang="es-AR" sz="2400" dirty="0" smtClean="0">
                <a:latin typeface="Arial" panose="020B0604020202020204" pitchFamily="34" charset="0"/>
                <a:cs typeface="Arial" panose="020B0604020202020204" pitchFamily="34" charset="0"/>
              </a:rPr>
              <a:t>- </a:t>
            </a:r>
            <a:r>
              <a:rPr lang="es-AR" sz="2400" dirty="0" smtClean="0">
                <a:solidFill>
                  <a:schemeClr val="tx1"/>
                </a:solidFill>
                <a:latin typeface="Arial" panose="020B0604020202020204" pitchFamily="34" charset="0"/>
                <a:cs typeface="Arial" panose="020B0604020202020204" pitchFamily="34" charset="0"/>
              </a:rPr>
              <a:t>cómo se evalúa el desempeño de los docentes – proyectos – plan de mejora/PEC -  que empiece a sentirse parte de la escuela)</a:t>
            </a:r>
          </a:p>
          <a:p>
            <a:pPr marL="0" indent="0">
              <a:buNone/>
            </a:pPr>
            <a:endParaRPr lang="es-AR" sz="2400" dirty="0" smtClean="0">
              <a:solidFill>
                <a:schemeClr val="tx1"/>
              </a:solidFill>
              <a:latin typeface="Arial" panose="020B0604020202020204" pitchFamily="34" charset="0"/>
              <a:cs typeface="Arial" panose="020B0604020202020204" pitchFamily="34" charset="0"/>
            </a:endParaRPr>
          </a:p>
          <a:p>
            <a:pPr marL="0" indent="0">
              <a:buNone/>
            </a:pPr>
            <a:endParaRPr lang="es-AR" sz="2400" dirty="0" smtClean="0">
              <a:solidFill>
                <a:schemeClr val="tx1"/>
              </a:solidFill>
              <a:latin typeface="Arial" panose="020B0604020202020204" pitchFamily="34" charset="0"/>
              <a:cs typeface="Arial" panose="020B0604020202020204" pitchFamily="34" charset="0"/>
            </a:endParaRPr>
          </a:p>
          <a:p>
            <a:pPr marL="0" indent="0">
              <a:buNone/>
            </a:pPr>
            <a:r>
              <a:rPr lang="es-AR" sz="24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ASIGNACIÓN DE LOS DOCENTES A LAS SECCIONES/ÁREAS</a:t>
            </a:r>
          </a:p>
          <a:p>
            <a:pPr marL="0" indent="0">
              <a:buNone/>
            </a:pPr>
            <a:r>
              <a:rPr lang="es-AR" sz="2400" dirty="0" smtClean="0">
                <a:solidFill>
                  <a:schemeClr val="tx1"/>
                </a:solidFill>
                <a:latin typeface="Arial" panose="020B0604020202020204" pitchFamily="34" charset="0"/>
                <a:cs typeface="Arial" panose="020B0604020202020204" pitchFamily="34" charset="0"/>
              </a:rPr>
              <a:t>Criterios claros – el interés del docente, el azar, la capacidad demostrada.</a:t>
            </a:r>
          </a:p>
          <a:p>
            <a:pPr marL="0" indent="0">
              <a:buNone/>
            </a:pPr>
            <a:endParaRPr lang="es-AR" dirty="0" smtClean="0">
              <a:solidFill>
                <a:schemeClr val="tx1"/>
              </a:solidFill>
            </a:endParaRPr>
          </a:p>
        </p:txBody>
      </p:sp>
    </p:spTree>
    <p:extLst>
      <p:ext uri="{BB962C8B-B14F-4D97-AF65-F5344CB8AC3E}">
        <p14:creationId xmlns:p14="http://schemas.microsoft.com/office/powerpoint/2010/main" val="5515300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304800"/>
            <a:ext cx="11372850" cy="6210299"/>
          </a:xfrm>
          <a:solidFill>
            <a:schemeClr val="accent6">
              <a:lumMod val="20000"/>
              <a:lumOff val="80000"/>
            </a:schemeClr>
          </a:solidFill>
        </p:spPr>
        <p:txBody>
          <a:bodyPr>
            <a:noAutofit/>
          </a:bodyPr>
          <a:lstStyle/>
          <a:p>
            <a:pPr marL="0" indent="0">
              <a:buNone/>
            </a:pPr>
            <a:r>
              <a:rPr lang="es-AR" sz="24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ACOMPAÑAMIENTO DEL DESARROLLO PROFESIONAL DEL </a:t>
            </a:r>
            <a:r>
              <a:rPr lang="es-AR" sz="2400" b="0"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DOCENTE </a:t>
            </a:r>
            <a:r>
              <a:rPr lang="es-AR" sz="2400" b="0" dirty="0" smtClean="0">
                <a:solidFill>
                  <a:schemeClr val="tx1"/>
                </a:solidFill>
                <a:latin typeface="Arial" panose="020B0604020202020204" pitchFamily="34" charset="0"/>
                <a:cs typeface="Arial" panose="020B0604020202020204" pitchFamily="34" charset="0"/>
              </a:rPr>
              <a:t>(</a:t>
            </a:r>
            <a:r>
              <a:rPr lang="es-AR" sz="2400" b="0" dirty="0">
                <a:solidFill>
                  <a:schemeClr val="tx1"/>
                </a:solidFill>
                <a:latin typeface="Arial" panose="020B0604020202020204" pitchFamily="34" charset="0"/>
                <a:cs typeface="Arial" panose="020B0604020202020204" pitchFamily="34" charset="0"/>
              </a:rPr>
              <a:t>habilitar, promover y liderar)</a:t>
            </a:r>
          </a:p>
          <a:p>
            <a:pPr marL="0" indent="0" algn="just">
              <a:buNone/>
            </a:pPr>
            <a:r>
              <a:rPr lang="es-AR" sz="2400" b="0" dirty="0">
                <a:solidFill>
                  <a:schemeClr val="tx1"/>
                </a:solidFill>
                <a:latin typeface="Arial" panose="020B0604020202020204" pitchFamily="34" charset="0"/>
                <a:cs typeface="Arial" panose="020B0604020202020204" pitchFamily="34" charset="0"/>
              </a:rPr>
              <a:t>Escucha de las necesidades del docente, promoción de capacitaciones, devolución sobre el trabajo realizado a través de sugerencias, brindando explicaciones o aportando ideas desde su lugar de observador y </a:t>
            </a:r>
            <a:r>
              <a:rPr lang="es-AR" sz="2400" b="0" dirty="0" smtClean="0">
                <a:solidFill>
                  <a:schemeClr val="tx1"/>
                </a:solidFill>
                <a:latin typeface="Arial" panose="020B0604020202020204" pitchFamily="34" charset="0"/>
                <a:cs typeface="Arial" panose="020B0604020202020204" pitchFamily="34" charset="0"/>
              </a:rPr>
              <a:t>asesor.</a:t>
            </a:r>
            <a:endParaRPr lang="es-AR" sz="2400" b="0" dirty="0">
              <a:solidFill>
                <a:schemeClr val="tx1"/>
              </a:solidFill>
              <a:latin typeface="Arial" panose="020B0604020202020204" pitchFamily="34" charset="0"/>
              <a:cs typeface="Arial" panose="020B0604020202020204" pitchFamily="34" charset="0"/>
            </a:endParaRPr>
          </a:p>
          <a:p>
            <a:pPr marL="0" indent="0">
              <a:buNone/>
            </a:pPr>
            <a:endParaRPr lang="es-AR" sz="2400" b="0" dirty="0">
              <a:solidFill>
                <a:schemeClr val="tx1"/>
              </a:solidFill>
              <a:latin typeface="Arial" panose="020B0604020202020204" pitchFamily="34" charset="0"/>
              <a:cs typeface="Arial" panose="020B0604020202020204" pitchFamily="34" charset="0"/>
            </a:endParaRPr>
          </a:p>
          <a:p>
            <a:pPr marL="0" indent="0">
              <a:buNone/>
            </a:pPr>
            <a:r>
              <a:rPr lang="es-AR" sz="2400" b="0"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EVALUACIÓN </a:t>
            </a:r>
            <a:r>
              <a:rPr lang="es-AR" sz="2400"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DEL DESEMPEÑO DEL DOCENTE</a:t>
            </a:r>
          </a:p>
          <a:p>
            <a:pPr algn="just"/>
            <a:r>
              <a:rPr lang="es-AR" sz="2400" b="0" dirty="0">
                <a:solidFill>
                  <a:schemeClr val="tx1"/>
                </a:solidFill>
                <a:latin typeface="Arial" panose="020B0604020202020204" pitchFamily="34" charset="0"/>
                <a:cs typeface="Arial" panose="020B0604020202020204" pitchFamily="34" charset="0"/>
              </a:rPr>
              <a:t>Que se remarquen los puntos fuertes y los logros del docente, que se ofrezcan sugerencias y se garantice un acompañamiento para trabajar cada aspecto débil detectado en el docente</a:t>
            </a:r>
          </a:p>
          <a:p>
            <a:pPr algn="just"/>
            <a:r>
              <a:rPr lang="es-AR" sz="2400" b="0" dirty="0">
                <a:solidFill>
                  <a:schemeClr val="tx1"/>
                </a:solidFill>
                <a:latin typeface="Arial" panose="020B0604020202020204" pitchFamily="34" charset="0"/>
                <a:cs typeface="Arial" panose="020B0604020202020204" pitchFamily="34" charset="0"/>
              </a:rPr>
              <a:t>Dedicarle tiempo de reflexión  y diálogo </a:t>
            </a:r>
          </a:p>
          <a:p>
            <a:pPr algn="just"/>
            <a:r>
              <a:rPr lang="es-AR" sz="2400" b="0" dirty="0">
                <a:solidFill>
                  <a:schemeClr val="tx1"/>
                </a:solidFill>
                <a:latin typeface="Arial" panose="020B0604020202020204" pitchFamily="34" charset="0"/>
                <a:cs typeface="Arial" panose="020B0604020202020204" pitchFamily="34" charset="0"/>
              </a:rPr>
              <a:t>Expectativas hacia la posibilidad de aprendizaje de sus alumnos, planificación de clases, estrategias de enseñanza, aprovechamiento de recursos y materiales, evaluación de aprendizajes de los estudiantes…trato con los pares, alumnos, familia, compromiso con la </a:t>
            </a:r>
            <a:r>
              <a:rPr lang="es-AR" sz="2400" b="0" dirty="0" smtClean="0">
                <a:solidFill>
                  <a:schemeClr val="tx1"/>
                </a:solidFill>
                <a:latin typeface="Arial" panose="020B0604020202020204" pitchFamily="34" charset="0"/>
                <a:cs typeface="Arial" panose="020B0604020202020204" pitchFamily="34" charset="0"/>
              </a:rPr>
              <a:t>institución. </a:t>
            </a:r>
            <a:endParaRPr lang="es-AR" sz="2400" b="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98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7700" y="400050"/>
            <a:ext cx="10648950" cy="5086350"/>
          </a:xfrm>
        </p:spPr>
        <p:txBody>
          <a:bodyPr/>
          <a:lstStyle/>
          <a:p>
            <a:pPr algn="ctr"/>
            <a:r>
              <a:rPr lang="es-AR" sz="7200" dirty="0" smtClean="0"/>
              <a:t>E</a:t>
            </a:r>
            <a:r>
              <a:rPr lang="es-AR" sz="7200" cap="none" dirty="0" smtClean="0"/>
              <a:t>ncuentro</a:t>
            </a:r>
            <a:r>
              <a:rPr lang="es-AR" sz="7200" dirty="0" smtClean="0"/>
              <a:t> n°12 </a:t>
            </a:r>
            <a:r>
              <a:rPr lang="es-AR" sz="7200" dirty="0" err="1" smtClean="0"/>
              <a:t>a.s.g.e</a:t>
            </a:r>
            <a:r>
              <a:rPr lang="es-AR" sz="7200" dirty="0" smtClean="0"/>
              <a:t>.</a:t>
            </a:r>
            <a:br>
              <a:rPr lang="es-AR" sz="7200" dirty="0" smtClean="0"/>
            </a:br>
            <a:r>
              <a:rPr lang="es-AR" sz="7200" dirty="0" smtClean="0"/>
              <a:t>  M</a:t>
            </a:r>
            <a:r>
              <a:rPr lang="es-AR" sz="7200" cap="none" dirty="0" smtClean="0"/>
              <a:t>ódulo</a:t>
            </a:r>
            <a:r>
              <a:rPr lang="es-AR" sz="7200" dirty="0" smtClean="0"/>
              <a:t> IV  </a:t>
            </a:r>
            <a:br>
              <a:rPr lang="es-AR" sz="7200" dirty="0" smtClean="0"/>
            </a:br>
            <a:r>
              <a:rPr lang="es-AR" sz="7200" dirty="0" smtClean="0"/>
              <a:t>C</a:t>
            </a:r>
            <a:r>
              <a:rPr lang="es-AR" sz="7200" cap="none" dirty="0" smtClean="0"/>
              <a:t>lase</a:t>
            </a:r>
            <a:r>
              <a:rPr lang="es-AR" sz="7200" dirty="0" smtClean="0"/>
              <a:t> 1</a:t>
            </a:r>
            <a:br>
              <a:rPr lang="es-AR" sz="7200" dirty="0" smtClean="0"/>
            </a:br>
            <a:r>
              <a:rPr lang="es-AR" sz="6000" b="1" dirty="0" smtClean="0"/>
              <a:t>11-10-2019</a:t>
            </a:r>
            <a:endParaRPr lang="es-AR" sz="6000" b="1" dirty="0"/>
          </a:p>
        </p:txBody>
      </p:sp>
    </p:spTree>
    <p:extLst>
      <p:ext uri="{BB962C8B-B14F-4D97-AF65-F5344CB8AC3E}">
        <p14:creationId xmlns:p14="http://schemas.microsoft.com/office/powerpoint/2010/main" val="30031763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992" t="39333" r="18750" b="22666"/>
          <a:stretch/>
        </p:blipFill>
        <p:spPr bwMode="auto">
          <a:xfrm>
            <a:off x="647700" y="647700"/>
            <a:ext cx="10953750" cy="561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31420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8230" y="175260"/>
            <a:ext cx="10027920" cy="548640"/>
          </a:xfrm>
        </p:spPr>
        <p:style>
          <a:lnRef idx="1">
            <a:schemeClr val="accent2"/>
          </a:lnRef>
          <a:fillRef idx="2">
            <a:schemeClr val="accent2"/>
          </a:fillRef>
          <a:effectRef idx="1">
            <a:schemeClr val="accent2"/>
          </a:effectRef>
          <a:fontRef idx="minor">
            <a:schemeClr val="dk1"/>
          </a:fontRef>
        </p:style>
        <p:txBody>
          <a:bodyPr/>
          <a:lstStyle/>
          <a:p>
            <a:r>
              <a:rPr lang="es-AR" b="1" dirty="0" smtClean="0"/>
              <a:t>ACTIVIDAD NO PRESENCIAL </a:t>
            </a:r>
            <a:endParaRPr lang="es-AR" b="1" dirty="0"/>
          </a:p>
        </p:txBody>
      </p:sp>
      <p:sp>
        <p:nvSpPr>
          <p:cNvPr id="3" name="2 Marcador de contenido"/>
          <p:cNvSpPr>
            <a:spLocks noGrp="1"/>
          </p:cNvSpPr>
          <p:nvPr>
            <p:ph idx="1"/>
          </p:nvPr>
        </p:nvSpPr>
        <p:spPr>
          <a:xfrm>
            <a:off x="476250" y="895350"/>
            <a:ext cx="11144250" cy="5562599"/>
          </a:xfrm>
        </p:spPr>
        <p:txBody>
          <a:bodyPr>
            <a:normAutofit fontScale="92500" lnSpcReduction="20000"/>
          </a:bodyPr>
          <a:lstStyle/>
          <a:p>
            <a:pPr algn="ctr"/>
            <a:endParaRPr lang="es-AR" sz="4800" dirty="0" smtClean="0">
              <a:latin typeface="Bodoni MT Black" panose="02070A03080606020203" pitchFamily="18" charset="0"/>
            </a:endParaRPr>
          </a:p>
          <a:p>
            <a:pPr algn="ctr"/>
            <a:r>
              <a:rPr lang="es-AR" sz="4800" dirty="0" smtClean="0">
                <a:latin typeface="Bodoni MT Black" panose="02070A03080606020203" pitchFamily="18" charset="0"/>
              </a:rPr>
              <a:t>A través de un mínimo de 3 y hasta 10 fotos  presente su comunidad educativa, relatando sus características y contexto. </a:t>
            </a:r>
          </a:p>
          <a:p>
            <a:pPr algn="ctr"/>
            <a:endParaRPr lang="es-AR" sz="4800" dirty="0" smtClean="0">
              <a:latin typeface="Bodoni MT Black" panose="02070A03080606020203" pitchFamily="18" charset="0"/>
            </a:endParaRPr>
          </a:p>
          <a:p>
            <a:pPr algn="ctr"/>
            <a:endParaRPr lang="es-AR" sz="4800" dirty="0" smtClean="0">
              <a:latin typeface="Bodoni MT Black" panose="02070A03080606020203" pitchFamily="18" charset="0"/>
            </a:endParaRPr>
          </a:p>
          <a:p>
            <a:pPr algn="ctr"/>
            <a:r>
              <a:rPr lang="es-AR" sz="4800" dirty="0" smtClean="0">
                <a:latin typeface="Bodoni MT Black" panose="02070A03080606020203" pitchFamily="18" charset="0"/>
              </a:rPr>
              <a:t>Fecha de presentación 24/10/19 en documento </a:t>
            </a:r>
            <a:r>
              <a:rPr lang="es-AR" sz="4800" dirty="0" err="1" smtClean="0">
                <a:latin typeface="Bodoni MT Black" panose="02070A03080606020203" pitchFamily="18" charset="0"/>
              </a:rPr>
              <a:t>word</a:t>
            </a:r>
            <a:r>
              <a:rPr lang="es-AR" sz="4800" dirty="0" smtClean="0">
                <a:latin typeface="Bodoni MT Black" panose="02070A03080606020203" pitchFamily="18" charset="0"/>
              </a:rPr>
              <a:t> o </a:t>
            </a:r>
            <a:r>
              <a:rPr lang="es-AR" sz="4800" dirty="0" err="1" smtClean="0">
                <a:latin typeface="Bodoni MT Black" panose="02070A03080606020203" pitchFamily="18" charset="0"/>
              </a:rPr>
              <a:t>powerpoint</a:t>
            </a:r>
            <a:r>
              <a:rPr lang="es-AR" sz="4800" dirty="0" smtClean="0">
                <a:latin typeface="Bodoni MT Black" panose="02070A03080606020203" pitchFamily="18" charset="0"/>
              </a:rPr>
              <a:t>. </a:t>
            </a:r>
            <a:endParaRPr lang="es-AR" sz="4800" dirty="0">
              <a:latin typeface="Bodoni MT Black" panose="02070A03080606020203" pitchFamily="18" charset="0"/>
            </a:endParaRPr>
          </a:p>
        </p:txBody>
      </p:sp>
    </p:spTree>
    <p:extLst>
      <p:ext uri="{BB962C8B-B14F-4D97-AF65-F5344CB8AC3E}">
        <p14:creationId xmlns:p14="http://schemas.microsoft.com/office/powerpoint/2010/main" val="5388721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13678" y="2286000"/>
            <a:ext cx="10178322" cy="2519677"/>
          </a:xfrm>
        </p:spPr>
        <p:txBody>
          <a:bodyPr/>
          <a:lstStyle/>
          <a:p>
            <a:pPr algn="ctr"/>
            <a:r>
              <a:rPr lang="es-AR" sz="7200" dirty="0" smtClean="0"/>
              <a:t>Evaluación de la jornada</a:t>
            </a:r>
            <a:endParaRPr lang="es-AR" sz="7200" dirty="0"/>
          </a:p>
        </p:txBody>
      </p:sp>
      <p:pic>
        <p:nvPicPr>
          <p:cNvPr id="1028" name="Picture 4" descr="C:\Program Files\Microsoft Office\MEDIA\CAGCAT10\j030084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1775" y="400050"/>
            <a:ext cx="2962718" cy="249554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Program Files\Microsoft Office\MEDIA\OFFICE14\Lines\BD21370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3100" y="5614431"/>
            <a:ext cx="10096500" cy="829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6767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97280" y="365760"/>
            <a:ext cx="10027920" cy="1043940"/>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es-AR" b="1" dirty="0" smtClean="0"/>
              <a:t>A</a:t>
            </a:r>
            <a:r>
              <a:rPr lang="es-AR" b="1" cap="none" dirty="0" smtClean="0"/>
              <a:t>ctividad</a:t>
            </a:r>
            <a:r>
              <a:rPr lang="es-AR" b="1" dirty="0" smtClean="0"/>
              <a:t> N</a:t>
            </a:r>
            <a:r>
              <a:rPr lang="es-AR" b="1" dirty="0"/>
              <a:t>° </a:t>
            </a:r>
            <a:r>
              <a:rPr lang="es-AR" b="1" dirty="0" smtClean="0"/>
              <a:t>1 - </a:t>
            </a:r>
            <a:r>
              <a:rPr lang="es-AR" b="1" cap="none" dirty="0" smtClean="0"/>
              <a:t>Trabajamos por Mesa</a:t>
            </a:r>
            <a:br>
              <a:rPr lang="es-AR" b="1" cap="none" dirty="0" smtClean="0"/>
            </a:br>
            <a:r>
              <a:rPr lang="es-AR" b="1" cap="none" dirty="0"/>
              <a:t>P</a:t>
            </a:r>
            <a:r>
              <a:rPr lang="es-AR" b="1" cap="none" dirty="0" smtClean="0"/>
              <a:t>ensamos, reflexionamos y escribimos.</a:t>
            </a:r>
            <a:endParaRPr lang="es-AR" b="1" cap="none" dirty="0"/>
          </a:p>
        </p:txBody>
      </p:sp>
      <p:sp>
        <p:nvSpPr>
          <p:cNvPr id="3" name="2 Marcador de contenido"/>
          <p:cNvSpPr>
            <a:spLocks noGrp="1"/>
          </p:cNvSpPr>
          <p:nvPr>
            <p:ph idx="1"/>
          </p:nvPr>
        </p:nvSpPr>
        <p:spPr>
          <a:xfrm>
            <a:off x="1059180" y="1500679"/>
            <a:ext cx="10027920" cy="3579849"/>
          </a:xfrm>
        </p:spPr>
        <p:txBody>
          <a:bodyPr>
            <a:normAutofit lnSpcReduction="10000"/>
          </a:bodyPr>
          <a:lstStyle/>
          <a:p>
            <a:pPr marL="0" indent="0"/>
            <a:r>
              <a:rPr lang="es-AR" sz="2800" u="sng" dirty="0" smtClean="0"/>
              <a:t>Consignas</a:t>
            </a:r>
            <a:r>
              <a:rPr lang="es-AR" sz="2800" dirty="0" smtClean="0"/>
              <a:t>:</a:t>
            </a:r>
          </a:p>
          <a:p>
            <a:pPr marL="514350" indent="-514350">
              <a:buFont typeface="+mj-lt"/>
              <a:buAutoNum type="arabicParenR"/>
            </a:pPr>
            <a:r>
              <a:rPr lang="es-AR" sz="2800" dirty="0" smtClean="0"/>
              <a:t>Definan a la </a:t>
            </a:r>
            <a:r>
              <a:rPr lang="es-AR" sz="2800" dirty="0"/>
              <a:t>C</a:t>
            </a:r>
            <a:r>
              <a:rPr lang="es-AR" sz="2800" dirty="0" smtClean="0"/>
              <a:t>omunidad </a:t>
            </a:r>
            <a:r>
              <a:rPr lang="es-AR" sz="2800" dirty="0"/>
              <a:t>E</a:t>
            </a:r>
            <a:r>
              <a:rPr lang="es-AR" sz="2800" dirty="0" smtClean="0"/>
              <a:t>ducativa.</a:t>
            </a:r>
          </a:p>
          <a:p>
            <a:pPr marL="514350" indent="-514350">
              <a:buFont typeface="+mj-lt"/>
              <a:buAutoNum type="arabicParenR"/>
            </a:pPr>
            <a:r>
              <a:rPr lang="es-AR" sz="2800" dirty="0" smtClean="0"/>
              <a:t>A  través de un esquema grafiquen qué actores componen la Comunidad Educativa. </a:t>
            </a:r>
          </a:p>
          <a:p>
            <a:pPr marL="514350" indent="-514350">
              <a:buFont typeface="+mj-lt"/>
              <a:buAutoNum type="arabicParenR"/>
            </a:pPr>
            <a:r>
              <a:rPr lang="es-AR" sz="2800" dirty="0" smtClean="0"/>
              <a:t>¿Qué le demanda cada uno de esos actores a la escuela o jardín en la actualidad?</a:t>
            </a:r>
          </a:p>
          <a:p>
            <a:pPr marL="514350" indent="-514350">
              <a:buFont typeface="+mj-lt"/>
              <a:buAutoNum type="arabicParenR"/>
            </a:pPr>
            <a:r>
              <a:rPr lang="es-AR" sz="2800" dirty="0" smtClean="0"/>
              <a:t>¿De qué formas incide la comunidad educativa en el funcionamiento institucional?</a:t>
            </a:r>
          </a:p>
          <a:p>
            <a:endParaRPr lang="es-AR" dirty="0"/>
          </a:p>
        </p:txBody>
      </p:sp>
    </p:spTree>
    <p:extLst>
      <p:ext uri="{BB962C8B-B14F-4D97-AF65-F5344CB8AC3E}">
        <p14:creationId xmlns:p14="http://schemas.microsoft.com/office/powerpoint/2010/main" val="3142170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51678" y="785611"/>
            <a:ext cx="10178322" cy="5093981"/>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ctr">
              <a:buNone/>
            </a:pPr>
            <a:endParaRPr lang="es-AR" sz="4400" b="1" dirty="0" smtClean="0">
              <a:solidFill>
                <a:schemeClr val="tx1">
                  <a:lumMod val="95000"/>
                  <a:lumOff val="5000"/>
                </a:schemeClr>
              </a:solidFill>
            </a:endParaRPr>
          </a:p>
          <a:p>
            <a:pPr marL="0" indent="0" algn="ctr">
              <a:buNone/>
            </a:pPr>
            <a:r>
              <a:rPr lang="es-AR" sz="6000" b="1" dirty="0" smtClean="0">
                <a:solidFill>
                  <a:schemeClr val="tx1">
                    <a:lumMod val="95000"/>
                    <a:lumOff val="5000"/>
                  </a:schemeClr>
                </a:solidFill>
                <a:latin typeface="Bodoni MT Black" panose="02070A03080606020203" pitchFamily="18" charset="0"/>
              </a:rPr>
              <a:t>La Comunidad Educativa</a:t>
            </a:r>
          </a:p>
          <a:p>
            <a:pPr marL="0" indent="0" algn="ctr">
              <a:buNone/>
            </a:pPr>
            <a:r>
              <a:rPr lang="es-AR" sz="6000" b="1" dirty="0" smtClean="0">
                <a:solidFill>
                  <a:schemeClr val="tx1">
                    <a:lumMod val="95000"/>
                    <a:lumOff val="5000"/>
                  </a:schemeClr>
                </a:solidFill>
                <a:latin typeface="Bodoni MT Black" panose="02070A03080606020203" pitchFamily="18" charset="0"/>
              </a:rPr>
              <a:t>Sus demandas e incidencias en el contexto escolar.</a:t>
            </a:r>
            <a:endParaRPr lang="es-AR" sz="6000" b="1" dirty="0">
              <a:solidFill>
                <a:schemeClr val="tx1">
                  <a:lumMod val="95000"/>
                  <a:lumOff val="5000"/>
                </a:schemeClr>
              </a:solidFill>
              <a:latin typeface="Bodoni MT Black" panose="02070A03080606020203" pitchFamily="18" charset="0"/>
            </a:endParaRPr>
          </a:p>
        </p:txBody>
      </p:sp>
    </p:spTree>
    <p:extLst>
      <p:ext uri="{BB962C8B-B14F-4D97-AF65-F5344CB8AC3E}">
        <p14:creationId xmlns:p14="http://schemas.microsoft.com/office/powerpoint/2010/main" val="2677748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s-AR" b="1" u="sng" cap="none" dirty="0"/>
              <a:t>D</a:t>
            </a:r>
            <a:r>
              <a:rPr lang="es-AR" b="1" u="sng" cap="none" dirty="0" smtClean="0"/>
              <a:t>efiniendo conceptos</a:t>
            </a:r>
            <a:r>
              <a:rPr lang="es-AR" b="1" dirty="0" smtClean="0"/>
              <a:t>:</a:t>
            </a:r>
            <a:endParaRPr lang="es-AR" b="1" dirty="0"/>
          </a:p>
        </p:txBody>
      </p:sp>
      <p:sp>
        <p:nvSpPr>
          <p:cNvPr id="3" name="2 Marcador de contenido"/>
          <p:cNvSpPr>
            <a:spLocks noGrp="1"/>
          </p:cNvSpPr>
          <p:nvPr>
            <p:ph idx="1"/>
          </p:nvPr>
        </p:nvSpPr>
        <p:spPr>
          <a:xfrm>
            <a:off x="1028700" y="1100629"/>
            <a:ext cx="10096500" cy="3579849"/>
          </a:xfrm>
        </p:spPr>
        <p:txBody>
          <a:bodyPr>
            <a:normAutofit lnSpcReduction="10000"/>
          </a:bodyPr>
          <a:lstStyle/>
          <a:p>
            <a:pPr indent="0">
              <a:lnSpc>
                <a:spcPct val="150000"/>
              </a:lnSpc>
            </a:pPr>
            <a:r>
              <a:rPr lang="es-AR" sz="2000" b="0" dirty="0" smtClean="0">
                <a:latin typeface="Arial" panose="020B0604020202020204" pitchFamily="34" charset="0"/>
                <a:cs typeface="Arial" panose="020B0604020202020204" pitchFamily="34" charset="0"/>
              </a:rPr>
              <a:t>La palabra comunidad aparece con mucha frecuencia en los discursos que se refieren a lo educativo.</a:t>
            </a:r>
          </a:p>
          <a:p>
            <a:pPr indent="0">
              <a:lnSpc>
                <a:spcPct val="150000"/>
              </a:lnSpc>
            </a:pPr>
            <a:r>
              <a:rPr lang="es-AR" sz="2000" b="0" dirty="0" smtClean="0">
                <a:latin typeface="Arial" panose="020B0604020202020204" pitchFamily="34" charset="0"/>
                <a:cs typeface="Arial" panose="020B0604020202020204" pitchFamily="34" charset="0"/>
              </a:rPr>
              <a:t>Se apela a lo comunitario como modo de convocar a la población en general o a los actores de la tarea educativa, para desarrollar comportamientos y actitudes de mayor compromiso con los problemas de la educación. </a:t>
            </a:r>
          </a:p>
          <a:p>
            <a:pPr indent="0">
              <a:lnSpc>
                <a:spcPct val="150000"/>
              </a:lnSpc>
            </a:pPr>
            <a:r>
              <a:rPr lang="es-AR" sz="2000" b="0" dirty="0" smtClean="0">
                <a:latin typeface="Arial" panose="020B0604020202020204" pitchFamily="34" charset="0"/>
                <a:cs typeface="Arial" panose="020B0604020202020204" pitchFamily="34" charset="0"/>
              </a:rPr>
              <a:t>Convocatoria a la participación en los ámbitos escolares. </a:t>
            </a:r>
          </a:p>
          <a:p>
            <a:pPr indent="0">
              <a:lnSpc>
                <a:spcPct val="150000"/>
              </a:lnSpc>
            </a:pPr>
            <a:r>
              <a:rPr lang="es-AR" sz="2000" b="0" dirty="0" smtClean="0">
                <a:latin typeface="Arial" panose="020B0604020202020204" pitchFamily="34" charset="0"/>
                <a:cs typeface="Arial" panose="020B0604020202020204" pitchFamily="34" charset="0"/>
              </a:rPr>
              <a:t>¿Qué se entiende por comunidad?</a:t>
            </a:r>
          </a:p>
          <a:p>
            <a:endParaRPr lang="es-AR" dirty="0" smtClean="0"/>
          </a:p>
          <a:p>
            <a:endParaRPr lang="es-AR" dirty="0"/>
          </a:p>
          <a:p>
            <a:endParaRPr lang="es-AR"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65338"/>
          <a:stretch/>
        </p:blipFill>
        <p:spPr bwMode="auto">
          <a:xfrm>
            <a:off x="1295400" y="4705350"/>
            <a:ext cx="9715500"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3768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47650" y="400051"/>
            <a:ext cx="11487150" cy="4280428"/>
          </a:xfrm>
        </p:spPr>
        <p:txBody>
          <a:bodyPr>
            <a:noAutofit/>
          </a:bodyPr>
          <a:lstStyle/>
          <a:p>
            <a:pPr indent="0" algn="just">
              <a:lnSpc>
                <a:spcPct val="150000"/>
              </a:lnSpc>
            </a:pPr>
            <a:r>
              <a:rPr lang="es-AR" sz="3200" b="0" dirty="0" smtClean="0">
                <a:latin typeface="Arial" panose="020B0604020202020204" pitchFamily="34" charset="0"/>
                <a:cs typeface="Arial" panose="020B0604020202020204" pitchFamily="34" charset="0"/>
              </a:rPr>
              <a:t>Si se entiende a la Comunidad  en un sentido amplio, como conjunto de sujetos que comparten un espacio y una preocupación por encontrar soluciones a problemas sentidos como comunes, las distintas modalidades con las que los sujetos establezcan sus vínculos de pertenencia, darán matices a los lazos entre escuela y comunidad. </a:t>
            </a:r>
            <a:endParaRPr lang="es-AR" sz="32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26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95300" y="304800"/>
            <a:ext cx="11334750" cy="4762499"/>
          </a:xfrm>
        </p:spPr>
        <p:txBody>
          <a:bodyPr>
            <a:normAutofit lnSpcReduction="10000"/>
          </a:bodyPr>
          <a:lstStyle/>
          <a:p>
            <a:pPr indent="0" algn="just"/>
            <a:r>
              <a:rPr lang="es-AR" sz="4400" b="0" dirty="0" smtClean="0">
                <a:latin typeface="Arial" panose="020B0604020202020204" pitchFamily="34" charset="0"/>
                <a:cs typeface="Arial" panose="020B0604020202020204" pitchFamily="34" charset="0"/>
              </a:rPr>
              <a:t>Por su carácter favorecedor u obstaculizador, dos cuestiones claves se imponen al abordar la articulación entre escuela y comunidad:</a:t>
            </a:r>
          </a:p>
          <a:p>
            <a:pPr indent="0"/>
            <a:endParaRPr lang="es-AR" sz="4400" b="0" dirty="0" smtClean="0">
              <a:latin typeface="Arial" panose="020B0604020202020204" pitchFamily="34" charset="0"/>
              <a:cs typeface="Arial" panose="020B0604020202020204" pitchFamily="34" charset="0"/>
            </a:endParaRPr>
          </a:p>
          <a:p>
            <a:pPr marL="914400" indent="-571500">
              <a:buFont typeface="Wingdings" panose="05000000000000000000" pitchFamily="2" charset="2"/>
              <a:buChar char="v"/>
            </a:pPr>
            <a:r>
              <a:rPr lang="es-AR" sz="4400" b="0" dirty="0" smtClean="0">
                <a:latin typeface="Arial" panose="020B0604020202020204" pitchFamily="34" charset="0"/>
                <a:cs typeface="Arial" panose="020B0604020202020204" pitchFamily="34" charset="0"/>
              </a:rPr>
              <a:t>Su carácter abierto o cerrado</a:t>
            </a:r>
          </a:p>
          <a:p>
            <a:pPr marL="914400" indent="-571500">
              <a:buFont typeface="Wingdings" panose="05000000000000000000" pitchFamily="2" charset="2"/>
              <a:buChar char="v"/>
            </a:pPr>
            <a:r>
              <a:rPr lang="es-AR" sz="4400" b="0" dirty="0" smtClean="0">
                <a:latin typeface="Arial" panose="020B0604020202020204" pitchFamily="34" charset="0"/>
                <a:cs typeface="Arial" panose="020B0604020202020204" pitchFamily="34" charset="0"/>
              </a:rPr>
              <a:t>La Participación. </a:t>
            </a:r>
            <a:endParaRPr lang="es-AR" sz="44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0521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602" t="7631" r="5858" b="2703"/>
          <a:stretch/>
        </p:blipFill>
        <p:spPr bwMode="auto">
          <a:xfrm>
            <a:off x="933450" y="457200"/>
            <a:ext cx="10248900" cy="600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275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824" t="3105" r="7230" b="6136"/>
          <a:stretch/>
        </p:blipFill>
        <p:spPr bwMode="auto">
          <a:xfrm>
            <a:off x="571500" y="628650"/>
            <a:ext cx="1091565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5907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3620</TotalTime>
  <Words>789</Words>
  <Application>Microsoft Office PowerPoint</Application>
  <PresentationFormat>Personalizado</PresentationFormat>
  <Paragraphs>70</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Ángulos</vt:lpstr>
      <vt:lpstr> ACTUALIZACIÓN   SUPERIOR  EN GESTIÓN EDUCATIVA  Sede: Instituto de Educación Superior “San Bernardo”   Yanina Farías gonzalez – Claudia lemaire  </vt:lpstr>
      <vt:lpstr>Encuentro n°12 a.s.g.e.   Módulo IV   Clase 1 11-10-2019</vt:lpstr>
      <vt:lpstr>Actividad N° 1 - Trabajamos por Mesa Pensamos, reflexionamos y escribimos.</vt:lpstr>
      <vt:lpstr>Presentación de PowerPoint</vt:lpstr>
      <vt:lpstr>Definiendo conceptos:</vt:lpstr>
      <vt:lpstr>Presentación de PowerPoint</vt:lpstr>
      <vt:lpstr>Presentación de PowerPoint</vt:lpstr>
      <vt:lpstr>Presentación de PowerPoint</vt:lpstr>
      <vt:lpstr>Presentación de PowerPoint</vt:lpstr>
      <vt:lpstr>Presentación de PowerPoint</vt:lpstr>
      <vt:lpstr>demandas</vt:lpstr>
      <vt:lpstr>incidencias</vt:lpstr>
      <vt:lpstr>CONDICIONANTES </vt:lpstr>
      <vt:lpstr>Presentación de PowerPoint</vt:lpstr>
      <vt:lpstr>ARTICULACIÓN CON LA COMUNIDAD</vt:lpstr>
      <vt:lpstr>Relación con las familias</vt:lpstr>
      <vt:lpstr>Presentación de PowerPoint</vt:lpstr>
      <vt:lpstr>RELACIóN CON EL EQUIPO DOCENTE:</vt:lpstr>
      <vt:lpstr>Presentación de PowerPoint</vt:lpstr>
      <vt:lpstr>Presentación de PowerPoint</vt:lpstr>
      <vt:lpstr>ACTIVIDAD NO PRESENCIAL </vt:lpstr>
      <vt:lpstr>Evaluación de la jornada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alumno</dc:creator>
  <cp:lastModifiedBy>Alumno</cp:lastModifiedBy>
  <cp:revision>100</cp:revision>
  <dcterms:created xsi:type="dcterms:W3CDTF">2019-08-18T13:05:08Z</dcterms:created>
  <dcterms:modified xsi:type="dcterms:W3CDTF">2019-10-17T17:30:11Z</dcterms:modified>
</cp:coreProperties>
</file>