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6" r:id="rId1"/>
    <p:sldMasterId id="2147484111" r:id="rId2"/>
    <p:sldMasterId id="2147484123" r:id="rId3"/>
    <p:sldMasterId id="2147484128" r:id="rId4"/>
    <p:sldMasterId id="2147484140" r:id="rId5"/>
    <p:sldMasterId id="2147484145" r:id="rId6"/>
    <p:sldMasterId id="2147484316" r:id="rId7"/>
    <p:sldMasterId id="2147484319" r:id="rId8"/>
    <p:sldMasterId id="2147484338" r:id="rId9"/>
    <p:sldMasterId id="2147484343" r:id="rId10"/>
  </p:sldMasterIdLst>
  <p:sldIdLst>
    <p:sldId id="307" r:id="rId11"/>
    <p:sldId id="328" r:id="rId12"/>
    <p:sldId id="329" r:id="rId13"/>
    <p:sldId id="330" r:id="rId14"/>
    <p:sldId id="308" r:id="rId15"/>
    <p:sldId id="311" r:id="rId16"/>
    <p:sldId id="335" r:id="rId17"/>
    <p:sldId id="336" r:id="rId18"/>
    <p:sldId id="337" r:id="rId19"/>
    <p:sldId id="338" r:id="rId20"/>
    <p:sldId id="339" r:id="rId21"/>
    <p:sldId id="343" r:id="rId22"/>
    <p:sldId id="34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151"/>
    <a:srgbClr val="FAFEFD"/>
    <a:srgbClr val="89FF89"/>
    <a:srgbClr val="FFFFDD"/>
    <a:srgbClr val="FF2121"/>
    <a:srgbClr val="99FF66"/>
    <a:srgbClr val="601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70" d="100"/>
          <a:sy n="70" d="100"/>
        </p:scale>
        <p:origin x="-6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4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1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6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7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2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70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996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29" y="1844825"/>
            <a:ext cx="8750763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988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6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0"/>
            <a:ext cx="10896533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3518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00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9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39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4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81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7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11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7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40225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4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05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259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altLang="ko-KR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20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08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05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09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5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95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3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54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9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8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7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90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9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276371D3-4FF4-4780-8DCC-1A9DD3FBADB1}"/>
              </a:ext>
            </a:extLst>
          </p:cNvPr>
          <p:cNvSpPr/>
          <p:nvPr/>
        </p:nvSpPr>
        <p:spPr>
          <a:xfrm>
            <a:off x="4" y="10323"/>
            <a:ext cx="12197526" cy="6858000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accent1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36F11E1C-D40B-4E44-841A-CDC5A1A8CE5D}"/>
              </a:ext>
            </a:extLst>
          </p:cNvPr>
          <p:cNvSpPr/>
          <p:nvPr/>
        </p:nvSpPr>
        <p:spPr>
          <a:xfrm>
            <a:off x="0" y="5670210"/>
            <a:ext cx="12192000" cy="118779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83034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69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15C431FD-5460-4260-B8FE-1385C3A0A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81530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592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87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E5BFE49F-B5E6-4A85-B42A-DBDD013F84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4538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CAD834A1-2664-485F-A4FD-2D93E8FE0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60782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9711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E22A51-FB04-4FB6-8A9D-AE05811C1438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45018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D04CEC-4D5F-45A7-9E19-734ADBE840F9}"/>
              </a:ext>
            </a:extLst>
          </p:cNvPr>
          <p:cNvSpPr/>
          <p:nvPr userDrawn="1"/>
        </p:nvSpPr>
        <p:spPr>
          <a:xfrm>
            <a:off x="0" y="1016001"/>
            <a:ext cx="12192000" cy="358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5753" y="463848"/>
            <a:ext cx="11340495" cy="41420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3865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72920181-2924-4E1F-891D-E75A99509C25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205316" y="535022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164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30731E8C-4F6D-4237-9657-97AE0A1B11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99579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60C8BCD9-395E-41AA-9D16-154338C2173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105776" y="1892850"/>
            <a:ext cx="2922958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860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="" xmlns:a16="http://schemas.microsoft.com/office/drawing/2014/main" id="{D075C1DE-E117-4FA9-A867-4ED89AC25A98}"/>
              </a:ext>
            </a:extLst>
          </p:cNvPr>
          <p:cNvSpPr/>
          <p:nvPr userDrawn="1"/>
        </p:nvSpPr>
        <p:spPr>
          <a:xfrm>
            <a:off x="-1" y="1"/>
            <a:ext cx="562186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CE83DDED-D6C7-4848-B289-2830377167D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2191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0945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7978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8795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4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53378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653378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4330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 hasCustomPrompt="1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 hasCustomPrompt="1"/>
          </p:nvPr>
        </p:nvSpPr>
        <p:spPr>
          <a:xfrm>
            <a:off x="5070782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9411334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 hasCustomPrompt="1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81520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ED69620-E555-40B2-93DD-C7C19DAE0545}"/>
              </a:ext>
            </a:extLst>
          </p:cNvPr>
          <p:cNvSpPr/>
          <p:nvPr userDrawn="1"/>
        </p:nvSpPr>
        <p:spPr>
          <a:xfrm>
            <a:off x="656282" y="0"/>
            <a:ext cx="8521955" cy="655706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35328" y="1"/>
            <a:ext cx="8396198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705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973299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33178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396281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76523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=""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496948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=""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865902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96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01075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4909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2101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503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205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20700" y="2655767"/>
            <a:ext cx="744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 b="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1572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28733" y="2009533"/>
            <a:ext cx="7334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28733" y="3380339"/>
            <a:ext cx="7334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898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922233" y="2171200"/>
            <a:ext cx="8347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 algn="ctr" rtl="0">
              <a:spcBef>
                <a:spcPts val="800"/>
              </a:spcBef>
              <a:spcAft>
                <a:spcPts val="0"/>
              </a:spcAft>
              <a:buSzPts val="2600"/>
              <a:buChar char="+"/>
              <a:defRPr sz="3467"/>
            </a:lvl1pPr>
            <a:lvl2pPr marL="1219170" lvl="1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2pPr>
            <a:lvl3pPr marL="1828754" lvl="2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3pPr>
            <a:lvl4pPr marL="2438339" lvl="3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4pPr>
            <a:lvl5pPr marL="3047924" lvl="4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5pPr>
            <a:lvl6pPr marL="3657509" lvl="5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6pPr>
            <a:lvl7pPr marL="4267093" lvl="6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7pPr>
            <a:lvl8pPr marL="4876678" lvl="7" indent="-52492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8pPr>
            <a:lvl9pPr marL="5486263" lvl="8" indent="-52492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346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7" name="Google Shape;17;p4"/>
          <p:cNvSpPr txBox="1"/>
          <p:nvPr/>
        </p:nvSpPr>
        <p:spPr>
          <a:xfrm>
            <a:off x="4791200" y="12450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12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9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+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9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235633" y="1946200"/>
            <a:ext cx="4524800" cy="3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+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+"/>
              <a:defRPr sz="266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8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424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67067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7691668" y="1914033"/>
            <a:ext cx="29724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+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4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2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2139233" y="4960667"/>
            <a:ext cx="79136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2A95B7"/>
                </a:solidFill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49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bg>
      <p:bgPr>
        <a:solidFill>
          <a:srgbClr val="2A95B7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00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1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8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12.jp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1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9333" y="1916568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60400" y="6453000"/>
            <a:ext cx="731600" cy="4048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467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162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3" r:id="rId9"/>
    <p:sldLayoutId id="2147484354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1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0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2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7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69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  <p:sldLayoutId id="2147484335" r:id="rId16"/>
    <p:sldLayoutId id="2147484336" r:id="rId17"/>
    <p:sldLayoutId id="2147484337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3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embrete A4-Bibliote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b="93750"/>
          <a:stretch>
            <a:fillRect/>
          </a:stretch>
        </p:blipFill>
        <p:spPr bwMode="auto">
          <a:xfrm>
            <a:off x="1005841" y="823735"/>
            <a:ext cx="7615646" cy="112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735066"/>
            <a:ext cx="5669280" cy="1216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ángulo 1"/>
          <p:cNvSpPr/>
          <p:nvPr/>
        </p:nvSpPr>
        <p:spPr>
          <a:xfrm>
            <a:off x="1856095" y="3612347"/>
            <a:ext cx="8366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SUPERIOR </a:t>
            </a:r>
          </a:p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GESTIÓN EDUCATIVA</a:t>
            </a:r>
            <a:endParaRPr lang="es-AR" sz="3600" dirty="0"/>
          </a:p>
        </p:txBody>
      </p:sp>
      <p:sp>
        <p:nvSpPr>
          <p:cNvPr id="6" name="Rectángulo 5"/>
          <p:cNvSpPr/>
          <p:nvPr/>
        </p:nvSpPr>
        <p:spPr>
          <a:xfrm>
            <a:off x="1606731" y="5177532"/>
            <a:ext cx="940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Sede: Instituto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Educación Superior “San Bernardo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AR" sz="2400" dirty="0" smtClean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13" y="2161641"/>
            <a:ext cx="1371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7089" y="683029"/>
            <a:ext cx="10241279" cy="640804"/>
          </a:xfrm>
        </p:spPr>
        <p:txBody>
          <a:bodyPr>
            <a:noAutofit/>
          </a:bodyPr>
          <a:lstStyle/>
          <a:p>
            <a:pPr marL="76200" indent="0" algn="ctr"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enseñante individual y el enseñante colectivo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800" dirty="0" smtClean="0">
              <a:latin typeface="Candara" panose="020E0502030303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10186" y="1701762"/>
            <a:ext cx="316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Enseñante colectivo:</a:t>
            </a:r>
            <a:endParaRPr lang="es-AR" sz="2400" b="1" dirty="0">
              <a:solidFill>
                <a:srgbClr val="C35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7199" y="2315653"/>
            <a:ext cx="991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‘Clima social escolar’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más que la suma de enseñantes individuales</a:t>
            </a:r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7198" y="3989033"/>
            <a:ext cx="991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construye en la relación entre </a:t>
            </a:r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expectativas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personales y colectivas y </a:t>
            </a:r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espuestas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individuales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institucionales</a:t>
            </a:r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29595" y="4976624"/>
            <a:ext cx="991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términos finales serían </a:t>
            </a:r>
            <a:r>
              <a:rPr lang="es-MX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bienestar-malestar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29596" y="3130371"/>
            <a:ext cx="9917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s-MX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 de tareas:</a:t>
            </a: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genera cuando la gente se reúne para cumplir un objetivo</a:t>
            </a:r>
            <a:endParaRPr lang="es-MX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7089" y="683029"/>
            <a:ext cx="10241279" cy="640804"/>
          </a:xfrm>
        </p:spPr>
        <p:txBody>
          <a:bodyPr>
            <a:noAutofit/>
          </a:bodyPr>
          <a:lstStyle/>
          <a:p>
            <a:pPr marL="76200" indent="0" algn="ctr"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enseñante individual y el enseñante colectivo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2800" dirty="0" smtClean="0">
              <a:latin typeface="Candara" panose="020E0502030303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33408" y="1494015"/>
            <a:ext cx="316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¿CLIMA…?</a:t>
            </a:r>
            <a:endParaRPr lang="es-AR" sz="2400" b="1" dirty="0">
              <a:solidFill>
                <a:srgbClr val="C35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45" y="2386338"/>
            <a:ext cx="4492774" cy="2561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41" y="1494015"/>
            <a:ext cx="3043474" cy="202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07" y="3667313"/>
            <a:ext cx="2954741" cy="230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2589" y="628438"/>
            <a:ext cx="10241279" cy="640804"/>
          </a:xfrm>
        </p:spPr>
        <p:txBody>
          <a:bodyPr>
            <a:noAutofit/>
          </a:bodyPr>
          <a:lstStyle/>
          <a:p>
            <a:pPr marL="76200" indent="0" algn="ctr">
              <a:buNone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expectativas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confluyen en la escuela.</a:t>
            </a:r>
            <a:endParaRPr lang="es-AR" sz="2800" dirty="0" smtClean="0">
              <a:latin typeface="Candara" panose="020E050203030302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41431"/>
              </p:ext>
            </p:extLst>
          </p:nvPr>
        </p:nvGraphicFramePr>
        <p:xfrm>
          <a:off x="1187357" y="1405720"/>
          <a:ext cx="9662615" cy="44218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932523"/>
                <a:gridCol w="1932523"/>
                <a:gridCol w="1932523"/>
                <a:gridCol w="1932523"/>
                <a:gridCol w="1932523"/>
              </a:tblGrid>
              <a:tr h="573205">
                <a:tc gridSpan="3"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Expectativas determinadas</a:t>
                      </a:r>
                      <a:endParaRPr lang="es-A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Expectativas de base</a:t>
                      </a:r>
                      <a:endParaRPr lang="es-A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70286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reconocimiento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</a:t>
                      </a:r>
                      <a:r>
                        <a:rPr lang="es-A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es-A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pertenencia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      significado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   supervivencia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</a:t>
                      </a:r>
                      <a:r>
                        <a:rPr lang="es-A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género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809"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Desde el otro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A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Del otro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s-A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sí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Acceder a la información institucional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s-A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Tener un rol definido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s-A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Participar en las decisiones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 viene de las demandas individuales y sociales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 viene</a:t>
                      </a:r>
                      <a:r>
                        <a:rPr lang="es-A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del proyecto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A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 viene de la motivación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Alimentarse, abrigarse y vivir dignamente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s-MX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 valorado como diferente y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complementario</a:t>
                      </a:r>
                      <a:endParaRPr lang="es-A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0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42089" r="13470" b="16179"/>
          <a:stretch/>
        </p:blipFill>
        <p:spPr bwMode="auto">
          <a:xfrm>
            <a:off x="922042" y="914400"/>
            <a:ext cx="10360291" cy="440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4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332412" y="1951676"/>
            <a:ext cx="2442754" cy="86177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Módulo IV.</a:t>
            </a:r>
          </a:p>
          <a:p>
            <a:pPr algn="ctr"/>
            <a:r>
              <a:rPr lang="es-E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31943" y="3168404"/>
            <a:ext cx="9172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 construcción de la comunidad educativa.</a:t>
            </a:r>
            <a:endParaRPr lang="en-US" sz="3200" dirty="0"/>
          </a:p>
        </p:txBody>
      </p:sp>
      <p:sp>
        <p:nvSpPr>
          <p:cNvPr id="11" name="Rectángulo 10"/>
          <p:cNvSpPr/>
          <p:nvPr/>
        </p:nvSpPr>
        <p:spPr>
          <a:xfrm>
            <a:off x="3437127" y="4786530"/>
            <a:ext cx="5153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Vínculos y clima escolar.</a:t>
            </a:r>
            <a:endParaRPr lang="es-E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56710" y="934724"/>
            <a:ext cx="7014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Encuentro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N° 13 _ A.S.G.E.</a:t>
            </a: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460310" y="2664210"/>
            <a:ext cx="9264295" cy="120032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es-ES" sz="3600" dirty="0">
                <a:latin typeface="Berlin Sans FB" panose="020E0602020502020306" pitchFamily="34" charset="0"/>
              </a:rPr>
              <a:t>El clima </a:t>
            </a:r>
            <a:r>
              <a:rPr lang="es-ES" sz="3600" dirty="0" smtClean="0">
                <a:latin typeface="Berlin Sans FB" panose="020E0602020502020306" pitchFamily="34" charset="0"/>
              </a:rPr>
              <a:t>escolar y la importancia de </a:t>
            </a:r>
            <a:r>
              <a:rPr lang="es-ES" sz="3600" dirty="0">
                <a:latin typeface="Berlin Sans FB" panose="020E0602020502020306" pitchFamily="34" charset="0"/>
              </a:rPr>
              <a:t>los vínculos</a:t>
            </a:r>
          </a:p>
          <a:p>
            <a:pPr algn="ctr"/>
            <a:r>
              <a:rPr lang="es-ES" sz="3600" dirty="0">
                <a:latin typeface="Berlin Sans FB" panose="020E0602020502020306" pitchFamily="34" charset="0"/>
              </a:rPr>
              <a:t>entre la </a:t>
            </a:r>
            <a:r>
              <a:rPr lang="es-ES" sz="3600" dirty="0" smtClean="0">
                <a:latin typeface="Berlin Sans FB" panose="020E0602020502020306" pitchFamily="34" charset="0"/>
              </a:rPr>
              <a:t>escuela y </a:t>
            </a:r>
            <a:r>
              <a:rPr lang="es-ES" sz="3600" dirty="0">
                <a:latin typeface="Berlin Sans FB" panose="020E0602020502020306" pitchFamily="34" charset="0"/>
              </a:rPr>
              <a:t>las familias.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569493" y="1413512"/>
            <a:ext cx="2401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Clase N* 2:</a:t>
            </a:r>
            <a:r>
              <a:rPr lang="es-E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s-ES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/>
            </a:r>
            <a:br>
              <a:rPr lang="es-ES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endParaRPr lang="en-US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59967" y="4655123"/>
            <a:ext cx="26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b="1" dirty="0" smtClean="0">
                <a:latin typeface="Berlin Sans FB Demi" panose="020E0802020502020306" pitchFamily="34" charset="0"/>
              </a:rPr>
              <a:t>25/10/2019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13649" y="1283981"/>
            <a:ext cx="8311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Tempus Sans ITC" panose="04020404030D07020202" pitchFamily="82" charset="0"/>
              </a:rPr>
              <a:t>Climas educativos y convivencia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Tempus Sans ITC" panose="04020404030D07020202" pitchFamily="82" charset="0"/>
              </a:rPr>
              <a:t>escolar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TT165t00"/>
              </a:rPr>
              <a:t>.</a:t>
            </a:r>
            <a:endParaRPr lang="es-ES" sz="3600" b="1" dirty="0" smtClean="0">
              <a:solidFill>
                <a:schemeClr val="accent4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37817" y="3025319"/>
            <a:ext cx="3628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empus Sans ITC" panose="04020404030D07020202" pitchFamily="82" charset="0"/>
              </a:rPr>
              <a:t>¿A qué llamamos </a:t>
            </a:r>
            <a:endParaRPr lang="es-ES" sz="36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empus Sans ITC" panose="04020404030D07020202" pitchFamily="82" charset="0"/>
            </a:endParaRPr>
          </a:p>
          <a:p>
            <a: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s-E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empus Sans ITC" panose="04020404030D07020202" pitchFamily="82" charset="0"/>
              </a:rPr>
              <a:t> clima </a:t>
            </a:r>
            <a: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empus Sans ITC" panose="04020404030D07020202" pitchFamily="82" charset="0"/>
              </a:rPr>
              <a:t>escolar? </a:t>
            </a:r>
            <a: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es-E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9" y="2397113"/>
            <a:ext cx="2350905" cy="238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397" y="859633"/>
            <a:ext cx="10306594" cy="3762538"/>
          </a:xfrm>
        </p:spPr>
        <p:txBody>
          <a:bodyPr/>
          <a:lstStyle/>
          <a:p>
            <a:pPr marL="76200" indent="0" algn="ctr">
              <a:buNone/>
            </a:pPr>
            <a:r>
              <a:rPr lang="es-AR" u="sng" dirty="0" smtClean="0"/>
              <a:t>Conceptos:</a:t>
            </a:r>
          </a:p>
          <a:p>
            <a:pPr marL="76200" indent="0">
              <a:buNone/>
            </a:pPr>
            <a:endParaRPr lang="es-AR" b="1" dirty="0" smtClean="0"/>
          </a:p>
          <a:p>
            <a:pPr marL="76200" indent="0">
              <a:buNone/>
            </a:pPr>
            <a:endParaRPr lang="es-AR" b="1" dirty="0"/>
          </a:p>
          <a:p>
            <a:pPr marL="76200" indent="0" algn="ctr">
              <a:buNone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La demanda académica y la demanda humana en la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</a:t>
            </a:r>
          </a:p>
          <a:p>
            <a:pPr marL="76200" indent="0" algn="ctr">
              <a:buNone/>
            </a:pP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(Tensión).</a:t>
            </a:r>
          </a:p>
          <a:p>
            <a:pPr marL="76200" indent="0" algn="ctr">
              <a:buNone/>
            </a:pPr>
            <a:endParaRPr lang="es-A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6200" indent="0" algn="ctr">
              <a:buNone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El enseñante individual y el enseñante colectivo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6200" indent="0" algn="ctr">
              <a:buNone/>
            </a:pPr>
            <a:endParaRPr lang="es-A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6200" indent="0" algn="ctr">
              <a:buNone/>
            </a:pPr>
            <a:r>
              <a:rPr lang="es-A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Las expectativas que confluyen en la escuela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7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68406" y="874098"/>
            <a:ext cx="10241279" cy="1145772"/>
          </a:xfrm>
        </p:spPr>
        <p:txBody>
          <a:bodyPr>
            <a:noAutofit/>
          </a:bodyPr>
          <a:lstStyle/>
          <a:p>
            <a:pPr marL="76200" lvl="0" indent="0" algn="ctr">
              <a:buNone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académica y la demanda humana en la </a:t>
            </a: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escuela.</a:t>
            </a:r>
          </a:p>
          <a:p>
            <a:pPr marL="76200" lvl="0" indent="0" algn="ctr">
              <a:buNone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(Tensión)</a:t>
            </a:r>
          </a:p>
          <a:p>
            <a:pPr marL="76200" lvl="0" indent="0">
              <a:buNone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dirty="0" smtClean="0"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dirty="0">
              <a:latin typeface="Candara" panose="020E0502030303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15152" y="2749308"/>
            <a:ext cx="364395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demanda </a:t>
            </a:r>
            <a:r>
              <a:rPr lang="es-AR" sz="2400" b="1" dirty="0" smtClean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académica</a:t>
            </a:r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Lo curricular…</a:t>
            </a:r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Lo académico…</a:t>
            </a:r>
          </a:p>
          <a:p>
            <a:pPr algn="ctr"/>
            <a:endParaRPr lang="es-A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endParaRPr lang="es-A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Calidad de la educación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09728" y="2749308"/>
            <a:ext cx="380772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demanda </a:t>
            </a:r>
            <a:r>
              <a:rPr lang="es-AR" sz="2400" b="1" dirty="0" smtClean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humana</a:t>
            </a:r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 convivencia escolar…</a:t>
            </a:r>
          </a:p>
          <a:p>
            <a:pPr algn="ctr"/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 interacción cotidiana</a:t>
            </a:r>
          </a:p>
          <a:p>
            <a:pPr algn="ctr"/>
            <a:endParaRPr lang="es-AR" sz="24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endParaRPr lang="es-AR" sz="24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s-A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aprender a vivir juntos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Flecha a la derecha con bandas"/>
          <p:cNvSpPr/>
          <p:nvPr/>
        </p:nvSpPr>
        <p:spPr>
          <a:xfrm rot="5400000">
            <a:off x="3302882" y="4005956"/>
            <a:ext cx="668491" cy="46351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a la derecha con bandas"/>
          <p:cNvSpPr/>
          <p:nvPr/>
        </p:nvSpPr>
        <p:spPr>
          <a:xfrm rot="5400000">
            <a:off x="8379344" y="4005956"/>
            <a:ext cx="668491" cy="46351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85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8609" y="873457"/>
            <a:ext cx="10241279" cy="1037229"/>
          </a:xfrm>
        </p:spPr>
        <p:txBody>
          <a:bodyPr>
            <a:noAutofit/>
          </a:bodyPr>
          <a:lstStyle/>
          <a:p>
            <a:pPr marL="76200" lvl="0" indent="0" algn="ctr">
              <a:buNone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académica y la demanda humana en la </a:t>
            </a: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escuela.</a:t>
            </a:r>
          </a:p>
          <a:p>
            <a:pPr marL="76200" lvl="0" indent="0" algn="ctr">
              <a:buNone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(Tensión)</a:t>
            </a:r>
          </a:p>
          <a:p>
            <a:pPr marL="76200" lvl="0" indent="0">
              <a:buNone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dirty="0" smtClean="0"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dirty="0">
              <a:latin typeface="Candara" panose="020E0502030303020204" pitchFamily="34" charset="0"/>
            </a:endParaRPr>
          </a:p>
        </p:txBody>
      </p:sp>
      <p:sp>
        <p:nvSpPr>
          <p:cNvPr id="6" name="5 Flecha a la derecha con bandas"/>
          <p:cNvSpPr/>
          <p:nvPr/>
        </p:nvSpPr>
        <p:spPr>
          <a:xfrm rot="8477786">
            <a:off x="3582660" y="2549720"/>
            <a:ext cx="668491" cy="46351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a la derecha con bandas"/>
          <p:cNvSpPr/>
          <p:nvPr/>
        </p:nvSpPr>
        <p:spPr>
          <a:xfrm rot="5400000">
            <a:off x="5422772" y="3049546"/>
            <a:ext cx="668491" cy="46351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4241802" y="2104115"/>
            <a:ext cx="319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¿Cómo se resuelve?</a:t>
            </a:r>
            <a:endParaRPr lang="es-AR" sz="2400" b="1" dirty="0">
              <a:solidFill>
                <a:srgbClr val="C35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0" name="9 Flecha a la derecha con bandas"/>
          <p:cNvSpPr/>
          <p:nvPr/>
        </p:nvSpPr>
        <p:spPr>
          <a:xfrm rot="2487953">
            <a:off x="7259410" y="2714741"/>
            <a:ext cx="668491" cy="46351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805218" y="3015386"/>
            <a:ext cx="3193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Acentuar lo curricular </a:t>
            </a:r>
          </a:p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(la convivencia es </a:t>
            </a:r>
          </a:p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contenido </a:t>
            </a:r>
          </a:p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currículum)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61833" y="3730238"/>
            <a:ext cx="4653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Plantearlo desde los fines</a:t>
            </a:r>
          </a:p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priorizan los fines: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Transmisión de conocimientos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convivencia sirve para…</a:t>
            </a:r>
          </a:p>
          <a:p>
            <a:pPr algn="ctr"/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‘un buen clima escolar es causa de mejores aprendizajes (o los facilita)’</a:t>
            </a:r>
            <a:endParaRPr lang="es-A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61111" y="3268573"/>
            <a:ext cx="3193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etnográfico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enseñanza:</a:t>
            </a:r>
          </a:p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(explícitas e implícitas)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1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7463" y="696676"/>
            <a:ext cx="10241279" cy="1978285"/>
          </a:xfrm>
        </p:spPr>
        <p:txBody>
          <a:bodyPr>
            <a:noAutofit/>
          </a:bodyPr>
          <a:lstStyle/>
          <a:p>
            <a:pPr marL="76200" lvl="0" indent="0" algn="ctr">
              <a:buNone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académica y la demanda humana en la </a:t>
            </a: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escuela.</a:t>
            </a:r>
          </a:p>
          <a:p>
            <a:pPr marL="76200" lvl="0" indent="0" algn="ctr">
              <a:buNone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(Tensión)</a:t>
            </a:r>
          </a:p>
          <a:p>
            <a:pPr marL="76200" lvl="0" indent="0">
              <a:buNone/>
            </a:pPr>
            <a:endParaRPr lang="es-A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dirty="0" smtClean="0"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dirty="0">
              <a:latin typeface="Candara" panose="020E0502030303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44475" y="2006222"/>
            <a:ext cx="319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Proponemos…</a:t>
            </a:r>
            <a:endParaRPr lang="es-AR" sz="2400" b="1" dirty="0">
              <a:solidFill>
                <a:srgbClr val="C35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78195" y="2579778"/>
            <a:ext cx="36394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Mantenerse en la tensión de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múltiples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a ser y convivir y</a:t>
            </a:r>
          </a:p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aprender a aprender 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Delors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544039" y="2579778"/>
            <a:ext cx="416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Resolver dicha tensión en cada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es decir, incorporando los datos del contexto</a:t>
            </a: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455580" y="4123468"/>
            <a:ext cx="38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se construye en un </a:t>
            </a:r>
          </a:p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VÍNCULO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Flecha a la derecha con bandas"/>
          <p:cNvSpPr/>
          <p:nvPr/>
        </p:nvSpPr>
        <p:spPr>
          <a:xfrm rot="5400000">
            <a:off x="8120070" y="3548412"/>
            <a:ext cx="553870" cy="463519"/>
          </a:xfrm>
          <a:prstGeom prst="stripedRightArrow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7019657" y="5407369"/>
            <a:ext cx="275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LEGITIMIDAD</a:t>
            </a: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8227995" y="4788427"/>
            <a:ext cx="338019" cy="458619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17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7089" y="683029"/>
            <a:ext cx="10241279" cy="1036590"/>
          </a:xfrm>
        </p:spPr>
        <p:txBody>
          <a:bodyPr>
            <a:noAutofit/>
          </a:bodyPr>
          <a:lstStyle/>
          <a:p>
            <a:pPr marL="76200" lvl="0" indent="0" algn="ctr">
              <a:buNone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demanda académica y la demanda humana en la escuela.</a:t>
            </a:r>
          </a:p>
          <a:p>
            <a:pPr marL="76200" lvl="0" indent="0" algn="ctr">
              <a:buNone/>
            </a:pPr>
            <a:r>
              <a:rPr lang="es-AR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(Tensión)</a:t>
            </a:r>
          </a:p>
          <a:p>
            <a:pPr marL="76200" lvl="0" indent="0">
              <a:buNone/>
            </a:pP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dirty="0" smtClean="0">
              <a:latin typeface="Candara" panose="020E0502030303020204" pitchFamily="34" charset="0"/>
            </a:endParaRPr>
          </a:p>
          <a:p>
            <a:pPr marL="76200" indent="0" algn="ctr">
              <a:buNone/>
            </a:pPr>
            <a:endParaRPr lang="es-AR" dirty="0">
              <a:latin typeface="Candara" panose="020E0502030303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10186" y="1701762"/>
            <a:ext cx="452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C3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Algunas ideas para considerar…</a:t>
            </a:r>
            <a:endParaRPr lang="es-AR" sz="2400" b="1" dirty="0">
              <a:solidFill>
                <a:srgbClr val="C35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77199" y="2315653"/>
            <a:ext cx="9917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pasado había un alineamiento entre la cultura escolar y la cultura social, </a:t>
            </a:r>
            <a:endParaRPr lang="es-MX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la institución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 y la familia, entre Estado y sociedad, que otorgaba </a:t>
            </a:r>
            <a:endParaRPr lang="es-MX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legitimación</a:t>
            </a:r>
            <a:endParaRPr lang="es-AR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90353" y="3588123"/>
            <a:ext cx="90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docencia tiene en su raíz un mandato </a:t>
            </a:r>
            <a:r>
              <a:rPr lang="es-MX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semioculto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omnipotencia, lo </a:t>
            </a:r>
          </a:p>
          <a:p>
            <a:pPr algn="ctr"/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cual atenta contra el reconocimiento de su humanidad y la de sus alumnos</a:t>
            </a:r>
            <a:endParaRPr lang="es-AR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638287" y="4610522"/>
            <a:ext cx="909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superar la visión racionalista y recuperar la corporalidad: es lo que pone en juego la historia personal de  una persona.</a:t>
            </a:r>
            <a:endParaRPr lang="es-AR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5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-colorful-background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. Abstract-Colorful-Waves-PowerPoin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bstract-Colorful-Waves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Abstract-colorful-background-PowerPoint-Templates-Widescreen</Template>
  <TotalTime>3476</TotalTime>
  <Words>527</Words>
  <Application>Microsoft Office PowerPoint</Application>
  <PresentationFormat>Personalizado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Abstract-colorful-background-PowerPoint-Templates-Widescreen</vt:lpstr>
      <vt:lpstr>Custom Design</vt:lpstr>
      <vt:lpstr>15. Abstract-Colorful-Waves-PowerPoint-Templates-Standard</vt:lpstr>
      <vt:lpstr>1_Custom Design</vt:lpstr>
      <vt:lpstr>Abstract-Colorful-Waves-PowerPoint-Templates-Widescreen</vt:lpstr>
      <vt:lpstr>2_Custom Design</vt:lpstr>
      <vt:lpstr>Cover and End Slide Master</vt:lpstr>
      <vt:lpstr>Contents Slide Master</vt:lpstr>
      <vt:lpstr>Section Break Slide Master</vt:lpstr>
      <vt:lpstr>Seyton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HP</cp:lastModifiedBy>
  <cp:revision>213</cp:revision>
  <dcterms:created xsi:type="dcterms:W3CDTF">2019-09-08T10:47:32Z</dcterms:created>
  <dcterms:modified xsi:type="dcterms:W3CDTF">2019-10-25T10:23:29Z</dcterms:modified>
</cp:coreProperties>
</file>